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6" r:id="rId2"/>
    <p:sldId id="732" r:id="rId3"/>
    <p:sldId id="273" r:id="rId4"/>
    <p:sldId id="797" r:id="rId5"/>
    <p:sldId id="392" r:id="rId6"/>
    <p:sldId id="409" r:id="rId7"/>
    <p:sldId id="887" r:id="rId8"/>
    <p:sldId id="889" r:id="rId9"/>
    <p:sldId id="890" r:id="rId10"/>
    <p:sldId id="891" r:id="rId11"/>
    <p:sldId id="885" r:id="rId12"/>
    <p:sldId id="257" r:id="rId13"/>
    <p:sldId id="258" r:id="rId14"/>
    <p:sldId id="259" r:id="rId15"/>
    <p:sldId id="748" r:id="rId16"/>
    <p:sldId id="731" r:id="rId17"/>
    <p:sldId id="733" r:id="rId18"/>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テーマ スタイル 2 - アクセント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89368" autoAdjust="0"/>
  </p:normalViewPr>
  <p:slideViewPr>
    <p:cSldViewPr>
      <p:cViewPr varScale="1">
        <p:scale>
          <a:sx n="67" d="100"/>
          <a:sy n="67" d="100"/>
        </p:scale>
        <p:origin x="336" y="280"/>
      </p:cViewPr>
      <p:guideLst>
        <p:guide orient="horz" pos="2160"/>
        <p:guide pos="2880"/>
      </p:guideLst>
    </p:cSldViewPr>
  </p:slideViewPr>
  <p:notesTextViewPr>
    <p:cViewPr>
      <p:scale>
        <a:sx n="3" d="2"/>
        <a:sy n="3" d="2"/>
      </p:scale>
      <p:origin x="0" y="0"/>
    </p:cViewPr>
  </p:notesTextViewPr>
  <p:notesViewPr>
    <p:cSldViewPr>
      <p:cViewPr varScale="1">
        <p:scale>
          <a:sx n="92" d="100"/>
          <a:sy n="92" d="100"/>
        </p:scale>
        <p:origin x="3768" y="7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1"/>
            <a:ext cx="3076363" cy="511731"/>
          </a:xfrm>
          <a:prstGeom prst="rect">
            <a:avLst/>
          </a:prstGeom>
        </p:spPr>
        <p:txBody>
          <a:bodyPr vert="horz" lIns="94732" tIns="47367" rIns="94732" bIns="47367"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4021296" y="1"/>
            <a:ext cx="3076363" cy="511731"/>
          </a:xfrm>
          <a:prstGeom prst="rect">
            <a:avLst/>
          </a:prstGeom>
        </p:spPr>
        <p:txBody>
          <a:bodyPr vert="horz" lIns="94732" tIns="47367" rIns="94732" bIns="47367" rtlCol="0"/>
          <a:lstStyle>
            <a:lvl1pPr algn="r">
              <a:defRPr sz="1300"/>
            </a:lvl1pPr>
          </a:lstStyle>
          <a:p>
            <a:fld id="{69BC27EC-2897-4F7C-B28F-E8035D749F68}" type="datetimeFigureOut">
              <a:rPr kumimoji="1" lang="ja-JP" altLang="en-US" smtClean="0"/>
              <a:t>2021/3/5</a:t>
            </a:fld>
            <a:endParaRPr kumimoji="1" lang="ja-JP" altLang="en-US"/>
          </a:p>
        </p:txBody>
      </p:sp>
      <p:sp>
        <p:nvSpPr>
          <p:cNvPr id="4" name="フッター プレースホルダー 3"/>
          <p:cNvSpPr>
            <a:spLocks noGrp="1"/>
          </p:cNvSpPr>
          <p:nvPr>
            <p:ph type="ftr" sz="quarter" idx="2"/>
          </p:nvPr>
        </p:nvSpPr>
        <p:spPr>
          <a:xfrm>
            <a:off x="3" y="9721107"/>
            <a:ext cx="3076363" cy="511731"/>
          </a:xfrm>
          <a:prstGeom prst="rect">
            <a:avLst/>
          </a:prstGeom>
        </p:spPr>
        <p:txBody>
          <a:bodyPr vert="horz" lIns="94732" tIns="47367" rIns="94732" bIns="47367"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4021296" y="9721107"/>
            <a:ext cx="3076363" cy="511731"/>
          </a:xfrm>
          <a:prstGeom prst="rect">
            <a:avLst/>
          </a:prstGeom>
        </p:spPr>
        <p:txBody>
          <a:bodyPr vert="horz" lIns="94732" tIns="47367" rIns="94732" bIns="47367" rtlCol="0" anchor="b"/>
          <a:lstStyle>
            <a:lvl1pPr algn="r">
              <a:defRPr sz="1300"/>
            </a:lvl1pPr>
          </a:lstStyle>
          <a:p>
            <a:fld id="{538F1600-AFDB-47A8-A3D0-EEA949BA7FC3}" type="slidenum">
              <a:rPr kumimoji="1" lang="ja-JP" altLang="en-US" smtClean="0"/>
              <a:t>‹#›</a:t>
            </a:fld>
            <a:endParaRPr kumimoji="1" lang="ja-JP" altLang="en-US"/>
          </a:p>
        </p:txBody>
      </p:sp>
    </p:spTree>
    <p:extLst>
      <p:ext uri="{BB962C8B-B14F-4D97-AF65-F5344CB8AC3E}">
        <p14:creationId xmlns:p14="http://schemas.microsoft.com/office/powerpoint/2010/main" val="12870759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1"/>
            <a:ext cx="3076363" cy="511731"/>
          </a:xfrm>
          <a:prstGeom prst="rect">
            <a:avLst/>
          </a:prstGeom>
        </p:spPr>
        <p:txBody>
          <a:bodyPr vert="horz" lIns="94732" tIns="47367" rIns="94732" bIns="47367"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6" y="1"/>
            <a:ext cx="3076363" cy="511731"/>
          </a:xfrm>
          <a:prstGeom prst="rect">
            <a:avLst/>
          </a:prstGeom>
        </p:spPr>
        <p:txBody>
          <a:bodyPr vert="horz" lIns="94732" tIns="47367" rIns="94732" bIns="47367" rtlCol="0"/>
          <a:lstStyle>
            <a:lvl1pPr algn="r">
              <a:defRPr sz="1300"/>
            </a:lvl1pPr>
          </a:lstStyle>
          <a:p>
            <a:fld id="{DC068A46-8D3A-4423-B01B-78C402F0539E}" type="datetimeFigureOut">
              <a:rPr kumimoji="1" lang="ja-JP" altLang="en-US" smtClean="0"/>
              <a:t>2021/3/4</a:t>
            </a:fld>
            <a:endParaRPr kumimoji="1" lang="ja-JP" altLang="en-US"/>
          </a:p>
        </p:txBody>
      </p:sp>
      <p:sp>
        <p:nvSpPr>
          <p:cNvPr id="4" name="スライド イメージ プレースホルダー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4732" tIns="47367" rIns="94732" bIns="47367" rtlCol="0" anchor="ctr"/>
          <a:lstStyle/>
          <a:p>
            <a:endParaRPr lang="ja-JP" altLang="en-US"/>
          </a:p>
        </p:txBody>
      </p:sp>
      <p:sp>
        <p:nvSpPr>
          <p:cNvPr id="5" name="ノート プレースホルダー 4"/>
          <p:cNvSpPr>
            <a:spLocks noGrp="1"/>
          </p:cNvSpPr>
          <p:nvPr>
            <p:ph type="body" sz="quarter" idx="3"/>
          </p:nvPr>
        </p:nvSpPr>
        <p:spPr>
          <a:xfrm>
            <a:off x="709931" y="4861444"/>
            <a:ext cx="5679440" cy="4605576"/>
          </a:xfrm>
          <a:prstGeom prst="rect">
            <a:avLst/>
          </a:prstGeom>
        </p:spPr>
        <p:txBody>
          <a:bodyPr vert="horz" lIns="94732" tIns="47367" rIns="94732" bIns="47367"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3" y="9721107"/>
            <a:ext cx="3076363" cy="511731"/>
          </a:xfrm>
          <a:prstGeom prst="rect">
            <a:avLst/>
          </a:prstGeom>
        </p:spPr>
        <p:txBody>
          <a:bodyPr vert="horz" lIns="94732" tIns="47367" rIns="94732" bIns="47367"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6" y="9721107"/>
            <a:ext cx="3076363" cy="511731"/>
          </a:xfrm>
          <a:prstGeom prst="rect">
            <a:avLst/>
          </a:prstGeom>
        </p:spPr>
        <p:txBody>
          <a:bodyPr vert="horz" lIns="94732" tIns="47367" rIns="94732" bIns="47367" rtlCol="0" anchor="b"/>
          <a:lstStyle>
            <a:lvl1pPr algn="r">
              <a:defRPr sz="1300"/>
            </a:lvl1pPr>
          </a:lstStyle>
          <a:p>
            <a:fld id="{D41F7A6A-03A4-4656-A4BC-189E40D8D8BB}" type="slidenum">
              <a:rPr kumimoji="1" lang="ja-JP" altLang="en-US" smtClean="0"/>
              <a:t>‹#›</a:t>
            </a:fld>
            <a:endParaRPr kumimoji="1" lang="ja-JP" altLang="en-US"/>
          </a:p>
        </p:txBody>
      </p:sp>
    </p:spTree>
    <p:extLst>
      <p:ext uri="{BB962C8B-B14F-4D97-AF65-F5344CB8AC3E}">
        <p14:creationId xmlns:p14="http://schemas.microsoft.com/office/powerpoint/2010/main" val="502960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41F7A6A-03A4-4656-A4BC-189E40D8D8BB}" type="slidenum">
              <a:rPr kumimoji="1" lang="ja-JP" altLang="en-US" smtClean="0"/>
              <a:t>1</a:t>
            </a:fld>
            <a:endParaRPr kumimoji="1" lang="ja-JP" altLang="en-US"/>
          </a:p>
        </p:txBody>
      </p:sp>
    </p:spTree>
    <p:extLst>
      <p:ext uri="{BB962C8B-B14F-4D97-AF65-F5344CB8AC3E}">
        <p14:creationId xmlns:p14="http://schemas.microsoft.com/office/powerpoint/2010/main" val="3026718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BD1A57F-B9DC-44AF-B43A-A9C895D90FC4}"/>
              </a:ext>
            </a:extLst>
          </p:cNvPr>
          <p:cNvSpPr>
            <a:spLocks noGrp="1" noChangeArrowheads="1"/>
          </p:cNvSpPr>
          <p:nvPr>
            <p:ph type="sldNum" sz="quarter" idx="5"/>
          </p:nvPr>
        </p:nvSpPr>
        <p:spPr>
          <a:ln/>
        </p:spPr>
        <p:txBody>
          <a:bodyPr/>
          <a:lstStyle/>
          <a:p>
            <a:fld id="{1A67EC96-755F-4C70-AFCF-51D7A7EC8248}" type="slidenum">
              <a:rPr lang="en-US" altLang="ja-JP"/>
              <a:pPr/>
              <a:t>2</a:t>
            </a:fld>
            <a:endParaRPr lang="en-US" altLang="ja-JP"/>
          </a:p>
        </p:txBody>
      </p:sp>
      <p:sp>
        <p:nvSpPr>
          <p:cNvPr id="52226" name="Rectangle 2">
            <a:extLst>
              <a:ext uri="{FF2B5EF4-FFF2-40B4-BE49-F238E27FC236}">
                <a16:creationId xmlns:a16="http://schemas.microsoft.com/office/drawing/2014/main" id="{8475335D-2817-42A7-9C0A-74A21729553F}"/>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DC7DE4A2-0857-4DF7-916B-9048BA2A6516}"/>
              </a:ext>
            </a:extLst>
          </p:cNvPr>
          <p:cNvSpPr>
            <a:spLocks noGrp="1" noChangeArrowheads="1"/>
          </p:cNvSpPr>
          <p:nvPr>
            <p:ph type="body" idx="1"/>
          </p:nvPr>
        </p:nvSpPr>
        <p:spPr/>
        <p:txBody>
          <a:bodyPr/>
          <a:lstStyle/>
          <a:p>
            <a:endParaRPr lang="ja-JP"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532172B-322F-4162-A741-49AFE171B0CB}"/>
              </a:ext>
            </a:extLst>
          </p:cNvPr>
          <p:cNvSpPr>
            <a:spLocks noGrp="1" noChangeArrowheads="1"/>
          </p:cNvSpPr>
          <p:nvPr>
            <p:ph type="sldNum" sz="quarter" idx="5"/>
          </p:nvPr>
        </p:nvSpPr>
        <p:spPr>
          <a:ln/>
        </p:spPr>
        <p:txBody>
          <a:bodyPr/>
          <a:lstStyle/>
          <a:p>
            <a:fld id="{B01552CB-B705-4C54-A6AD-1220AA492AF6}" type="slidenum">
              <a:rPr lang="en-US" altLang="ja-JP"/>
              <a:pPr/>
              <a:t>3</a:t>
            </a:fld>
            <a:endParaRPr lang="en-US" altLang="ja-JP"/>
          </a:p>
        </p:txBody>
      </p:sp>
      <p:sp>
        <p:nvSpPr>
          <p:cNvPr id="71682" name="Rectangle 2">
            <a:extLst>
              <a:ext uri="{FF2B5EF4-FFF2-40B4-BE49-F238E27FC236}">
                <a16:creationId xmlns:a16="http://schemas.microsoft.com/office/drawing/2014/main" id="{85B6DDDF-FDC6-4532-9B7F-C74CED1C551C}"/>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98FEA495-9FA7-4C06-8053-018701F998F2}"/>
              </a:ext>
            </a:extLst>
          </p:cNvPr>
          <p:cNvSpPr>
            <a:spLocks noGrp="1" noChangeArrowheads="1"/>
          </p:cNvSpPr>
          <p:nvPr>
            <p:ph type="body" idx="1"/>
          </p:nvPr>
        </p:nvSpPr>
        <p:spPr/>
        <p:txBody>
          <a:bodyPr/>
          <a:lstStyle/>
          <a:p>
            <a:endParaRPr lang="ja-JP"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p>
            <a:fld id="{7879FE62-C049-44FB-97C8-CC3284DD25B5}" type="datetime1">
              <a:rPr kumimoji="1" lang="ja-JP" altLang="en-US" smtClean="0"/>
              <a:t>2021/3/4</a:t>
            </a:fld>
            <a:endParaRPr kumimoji="1" lang="ja-JP" altLang="en-US"/>
          </a:p>
        </p:txBody>
      </p:sp>
      <p:sp>
        <p:nvSpPr>
          <p:cNvPr id="5" name="フッター プレースホルダー 4"/>
          <p:cNvSpPr>
            <a:spLocks noGrp="1"/>
          </p:cNvSpPr>
          <p:nvPr>
            <p:ph type="ftr" sz="quarter" idx="11"/>
          </p:nvPr>
        </p:nvSpPr>
        <p:spPr>
          <a:xfrm>
            <a:off x="578289" y="6318245"/>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726827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p>
            <a:fld id="{F91099DE-91A7-4627-8683-9B11C949BB93}" type="datetime1">
              <a:rPr kumimoji="1" lang="ja-JP" altLang="en-US" smtClean="0"/>
              <a:t>2021/3/4</a:t>
            </a:fld>
            <a:endParaRPr kumimoji="1" lang="ja-JP" altLang="en-US"/>
          </a:p>
        </p:txBody>
      </p:sp>
      <p:sp>
        <p:nvSpPr>
          <p:cNvPr id="5" name="フッター プレースホルダー 4"/>
          <p:cNvSpPr>
            <a:spLocks noGrp="1"/>
          </p:cNvSpPr>
          <p:nvPr>
            <p:ph type="ftr" sz="quarter" idx="11"/>
          </p:nvPr>
        </p:nvSpPr>
        <p:spPr>
          <a:xfrm>
            <a:off x="578289" y="6318245"/>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2C842DA-6810-4529-9497-F925153453CE}" type="slidenum">
              <a:rPr kumimoji="1" lang="ja-JP" altLang="en-US" smtClean="0"/>
              <a:t>‹#›</a:t>
            </a:fld>
            <a:endParaRPr kumimoji="1" lang="ja-JP" altLang="en-US"/>
          </a:p>
        </p:txBody>
      </p:sp>
    </p:spTree>
    <p:extLst>
      <p:ext uri="{BB962C8B-B14F-4D97-AF65-F5344CB8AC3E}">
        <p14:creationId xmlns:p14="http://schemas.microsoft.com/office/powerpoint/2010/main" val="1350202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p>
            <a:fld id="{5FA094B4-739C-4F97-88E7-09FE2AF1EB81}" type="datetime1">
              <a:rPr kumimoji="1" lang="ja-JP" altLang="en-US" smtClean="0"/>
              <a:t>2021/3/4</a:t>
            </a:fld>
            <a:endParaRPr kumimoji="1" lang="ja-JP" altLang="en-US"/>
          </a:p>
        </p:txBody>
      </p:sp>
      <p:sp>
        <p:nvSpPr>
          <p:cNvPr id="5" name="フッター プレースホルダー 4"/>
          <p:cNvSpPr>
            <a:spLocks noGrp="1"/>
          </p:cNvSpPr>
          <p:nvPr>
            <p:ph type="ftr" sz="quarter" idx="11"/>
          </p:nvPr>
        </p:nvSpPr>
        <p:spPr>
          <a:xfrm>
            <a:off x="578289" y="6318245"/>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2C842DA-6810-4529-9497-F925153453CE}" type="slidenum">
              <a:rPr kumimoji="1" lang="ja-JP" altLang="en-US" smtClean="0"/>
              <a:t>‹#›</a:t>
            </a:fld>
            <a:endParaRPr kumimoji="1" lang="ja-JP" altLang="en-US"/>
          </a:p>
        </p:txBody>
      </p:sp>
    </p:spTree>
    <p:extLst>
      <p:ext uri="{BB962C8B-B14F-4D97-AF65-F5344CB8AC3E}">
        <p14:creationId xmlns:p14="http://schemas.microsoft.com/office/powerpoint/2010/main" val="139854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899592" y="5157192"/>
            <a:ext cx="2133600" cy="365125"/>
          </a:xfrm>
          <a:prstGeom prst="rect">
            <a:avLst/>
          </a:prstGeom>
        </p:spPr>
        <p:txBody>
          <a:bodyPr/>
          <a:lstStyle/>
          <a:p>
            <a:fld id="{D3D1C2EF-40C8-4DFE-A90F-D606F4E29093}" type="datetime1">
              <a:rPr kumimoji="1" lang="ja-JP" altLang="en-US" smtClean="0"/>
              <a:t>2021/3/4</a:t>
            </a:fld>
            <a:endParaRPr kumimoji="1" lang="ja-JP" altLang="en-US" dirty="0"/>
          </a:p>
        </p:txBody>
      </p:sp>
      <p:sp>
        <p:nvSpPr>
          <p:cNvPr id="5" name="フッター プレースホルダー 4"/>
          <p:cNvSpPr>
            <a:spLocks noGrp="1"/>
          </p:cNvSpPr>
          <p:nvPr>
            <p:ph type="ftr" sz="quarter" idx="11"/>
          </p:nvPr>
        </p:nvSpPr>
        <p:spPr>
          <a:xfrm>
            <a:off x="899592" y="5445224"/>
            <a:ext cx="2895600" cy="365125"/>
          </a:xfrm>
          <a:prstGeom prst="rect">
            <a:avLst/>
          </a:prstGeom>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82C842DA-6810-4529-9497-F925153453CE}" type="slidenum">
              <a:rPr kumimoji="1" lang="ja-JP" altLang="en-US" smtClean="0"/>
              <a:t>‹#›</a:t>
            </a:fld>
            <a:endParaRPr kumimoji="1" lang="ja-JP" altLang="en-US"/>
          </a:p>
        </p:txBody>
      </p:sp>
    </p:spTree>
    <p:extLst>
      <p:ext uri="{BB962C8B-B14F-4D97-AF65-F5344CB8AC3E}">
        <p14:creationId xmlns:p14="http://schemas.microsoft.com/office/powerpoint/2010/main" val="1036863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p>
            <a:fld id="{E99542B3-9BDA-4B2A-862F-CD1D5B97E7E7}" type="datetime1">
              <a:rPr kumimoji="1" lang="ja-JP" altLang="en-US" smtClean="0"/>
              <a:t>2021/3/4</a:t>
            </a:fld>
            <a:endParaRPr kumimoji="1" lang="ja-JP" altLang="en-US"/>
          </a:p>
        </p:txBody>
      </p:sp>
      <p:sp>
        <p:nvSpPr>
          <p:cNvPr id="5" name="フッター プレースホルダー 4"/>
          <p:cNvSpPr>
            <a:spLocks noGrp="1"/>
          </p:cNvSpPr>
          <p:nvPr>
            <p:ph type="ftr" sz="quarter" idx="11"/>
          </p:nvPr>
        </p:nvSpPr>
        <p:spPr>
          <a:xfrm>
            <a:off x="578289" y="6318245"/>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2C842DA-6810-4529-9497-F925153453CE}" type="slidenum">
              <a:rPr kumimoji="1" lang="ja-JP" altLang="en-US" smtClean="0"/>
              <a:t>‹#›</a:t>
            </a:fld>
            <a:endParaRPr kumimoji="1" lang="ja-JP" altLang="en-US"/>
          </a:p>
        </p:txBody>
      </p:sp>
    </p:spTree>
    <p:extLst>
      <p:ext uri="{BB962C8B-B14F-4D97-AF65-F5344CB8AC3E}">
        <p14:creationId xmlns:p14="http://schemas.microsoft.com/office/powerpoint/2010/main" val="4021455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457200" y="6356350"/>
            <a:ext cx="2133600" cy="365125"/>
          </a:xfrm>
          <a:prstGeom prst="rect">
            <a:avLst/>
          </a:prstGeom>
        </p:spPr>
        <p:txBody>
          <a:bodyPr/>
          <a:lstStyle/>
          <a:p>
            <a:fld id="{626CF9E4-72D0-4003-8C22-08CA08190DB6}" type="datetime1">
              <a:rPr kumimoji="1" lang="ja-JP" altLang="en-US" smtClean="0"/>
              <a:t>2021/3/4</a:t>
            </a:fld>
            <a:endParaRPr kumimoji="1" lang="ja-JP" altLang="en-US"/>
          </a:p>
        </p:txBody>
      </p:sp>
      <p:sp>
        <p:nvSpPr>
          <p:cNvPr id="6" name="フッター プレースホルダー 5"/>
          <p:cNvSpPr>
            <a:spLocks noGrp="1"/>
          </p:cNvSpPr>
          <p:nvPr>
            <p:ph type="ftr" sz="quarter" idx="11"/>
          </p:nvPr>
        </p:nvSpPr>
        <p:spPr>
          <a:xfrm>
            <a:off x="578289" y="6318245"/>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2C842DA-6810-4529-9497-F925153453CE}" type="slidenum">
              <a:rPr kumimoji="1" lang="ja-JP" altLang="en-US" smtClean="0"/>
              <a:t>‹#›</a:t>
            </a:fld>
            <a:endParaRPr kumimoji="1" lang="ja-JP" altLang="en-US"/>
          </a:p>
        </p:txBody>
      </p:sp>
    </p:spTree>
    <p:extLst>
      <p:ext uri="{BB962C8B-B14F-4D97-AF65-F5344CB8AC3E}">
        <p14:creationId xmlns:p14="http://schemas.microsoft.com/office/powerpoint/2010/main" val="3708839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457200" y="6356350"/>
            <a:ext cx="2133600" cy="365125"/>
          </a:xfrm>
          <a:prstGeom prst="rect">
            <a:avLst/>
          </a:prstGeom>
        </p:spPr>
        <p:txBody>
          <a:bodyPr/>
          <a:lstStyle/>
          <a:p>
            <a:fld id="{2BF44345-F14D-45D7-8809-49B760C7BA70}" type="datetime1">
              <a:rPr kumimoji="1" lang="ja-JP" altLang="en-US" smtClean="0"/>
              <a:t>2021/3/4</a:t>
            </a:fld>
            <a:endParaRPr kumimoji="1" lang="ja-JP" altLang="en-US"/>
          </a:p>
        </p:txBody>
      </p:sp>
      <p:sp>
        <p:nvSpPr>
          <p:cNvPr id="8" name="フッター プレースホルダー 7"/>
          <p:cNvSpPr>
            <a:spLocks noGrp="1"/>
          </p:cNvSpPr>
          <p:nvPr>
            <p:ph type="ftr" sz="quarter" idx="11"/>
          </p:nvPr>
        </p:nvSpPr>
        <p:spPr>
          <a:xfrm>
            <a:off x="578289" y="6318245"/>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2C842DA-6810-4529-9497-F925153453CE}" type="slidenum">
              <a:rPr kumimoji="1" lang="ja-JP" altLang="en-US" smtClean="0"/>
              <a:t>‹#›</a:t>
            </a:fld>
            <a:endParaRPr kumimoji="1" lang="ja-JP" altLang="en-US"/>
          </a:p>
        </p:txBody>
      </p:sp>
    </p:spTree>
    <p:extLst>
      <p:ext uri="{BB962C8B-B14F-4D97-AF65-F5344CB8AC3E}">
        <p14:creationId xmlns:p14="http://schemas.microsoft.com/office/powerpoint/2010/main" val="2684178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a:xfrm>
            <a:off x="457200" y="6356350"/>
            <a:ext cx="2133600" cy="365125"/>
          </a:xfrm>
          <a:prstGeom prst="rect">
            <a:avLst/>
          </a:prstGeom>
        </p:spPr>
        <p:txBody>
          <a:bodyPr/>
          <a:lstStyle/>
          <a:p>
            <a:fld id="{E5131508-CA87-428C-BED1-0687C0D2A6BD}" type="datetime1">
              <a:rPr kumimoji="1" lang="ja-JP" altLang="en-US" smtClean="0"/>
              <a:t>2021/3/4</a:t>
            </a:fld>
            <a:endParaRPr kumimoji="1" lang="ja-JP" altLang="en-US"/>
          </a:p>
        </p:txBody>
      </p:sp>
      <p:sp>
        <p:nvSpPr>
          <p:cNvPr id="4" name="フッター プレースホルダー 3"/>
          <p:cNvSpPr>
            <a:spLocks noGrp="1"/>
          </p:cNvSpPr>
          <p:nvPr>
            <p:ph type="ftr" sz="quarter" idx="11"/>
          </p:nvPr>
        </p:nvSpPr>
        <p:spPr>
          <a:xfrm>
            <a:off x="578289" y="6318245"/>
            <a:ext cx="2895600" cy="365125"/>
          </a:xfrm>
          <a:prstGeom prst="rect">
            <a:avLst/>
          </a:prstGeom>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2C842DA-6810-4529-9497-F925153453CE}" type="slidenum">
              <a:rPr kumimoji="1" lang="ja-JP" altLang="en-US" smtClean="0"/>
              <a:t>‹#›</a:t>
            </a:fld>
            <a:endParaRPr kumimoji="1" lang="ja-JP" altLang="en-US"/>
          </a:p>
        </p:txBody>
      </p:sp>
    </p:spTree>
    <p:extLst>
      <p:ext uri="{BB962C8B-B14F-4D97-AF65-F5344CB8AC3E}">
        <p14:creationId xmlns:p14="http://schemas.microsoft.com/office/powerpoint/2010/main" val="2431097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457200" y="6356350"/>
            <a:ext cx="2133600" cy="365125"/>
          </a:xfrm>
          <a:prstGeom prst="rect">
            <a:avLst/>
          </a:prstGeom>
        </p:spPr>
        <p:txBody>
          <a:bodyPr/>
          <a:lstStyle/>
          <a:p>
            <a:fld id="{92F1EC3D-AA7B-48E1-8F2E-943C065CCD4A}" type="datetime1">
              <a:rPr kumimoji="1" lang="ja-JP" altLang="en-US" smtClean="0"/>
              <a:t>2021/3/4</a:t>
            </a:fld>
            <a:endParaRPr kumimoji="1" lang="ja-JP" altLang="en-US"/>
          </a:p>
        </p:txBody>
      </p:sp>
      <p:sp>
        <p:nvSpPr>
          <p:cNvPr id="3" name="フッター プレースホルダー 2"/>
          <p:cNvSpPr>
            <a:spLocks noGrp="1"/>
          </p:cNvSpPr>
          <p:nvPr>
            <p:ph type="ftr" sz="quarter" idx="11"/>
          </p:nvPr>
        </p:nvSpPr>
        <p:spPr>
          <a:xfrm>
            <a:off x="578289" y="6318245"/>
            <a:ext cx="2895600" cy="365125"/>
          </a:xfrm>
          <a:prstGeom prst="rect">
            <a:avLst/>
          </a:prstGeom>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2C842DA-6810-4529-9497-F925153453CE}" type="slidenum">
              <a:rPr kumimoji="1" lang="ja-JP" altLang="en-US" smtClean="0"/>
              <a:t>‹#›</a:t>
            </a:fld>
            <a:endParaRPr kumimoji="1" lang="ja-JP" altLang="en-US"/>
          </a:p>
        </p:txBody>
      </p:sp>
    </p:spTree>
    <p:extLst>
      <p:ext uri="{BB962C8B-B14F-4D97-AF65-F5344CB8AC3E}">
        <p14:creationId xmlns:p14="http://schemas.microsoft.com/office/powerpoint/2010/main" val="3581732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457200" y="6356350"/>
            <a:ext cx="2133600" cy="365125"/>
          </a:xfrm>
          <a:prstGeom prst="rect">
            <a:avLst/>
          </a:prstGeom>
        </p:spPr>
        <p:txBody>
          <a:bodyPr/>
          <a:lstStyle/>
          <a:p>
            <a:fld id="{9F5FEA2B-4F45-47CE-AED5-A785E1C18CDC}" type="datetime1">
              <a:rPr kumimoji="1" lang="ja-JP" altLang="en-US" smtClean="0"/>
              <a:t>2021/3/4</a:t>
            </a:fld>
            <a:endParaRPr kumimoji="1" lang="ja-JP" altLang="en-US"/>
          </a:p>
        </p:txBody>
      </p:sp>
      <p:sp>
        <p:nvSpPr>
          <p:cNvPr id="6" name="フッター プレースホルダー 5"/>
          <p:cNvSpPr>
            <a:spLocks noGrp="1"/>
          </p:cNvSpPr>
          <p:nvPr>
            <p:ph type="ftr" sz="quarter" idx="11"/>
          </p:nvPr>
        </p:nvSpPr>
        <p:spPr>
          <a:xfrm>
            <a:off x="578289" y="6318245"/>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2C842DA-6810-4529-9497-F925153453CE}" type="slidenum">
              <a:rPr kumimoji="1" lang="ja-JP" altLang="en-US" smtClean="0"/>
              <a:t>‹#›</a:t>
            </a:fld>
            <a:endParaRPr kumimoji="1" lang="ja-JP" altLang="en-US"/>
          </a:p>
        </p:txBody>
      </p:sp>
    </p:spTree>
    <p:extLst>
      <p:ext uri="{BB962C8B-B14F-4D97-AF65-F5344CB8AC3E}">
        <p14:creationId xmlns:p14="http://schemas.microsoft.com/office/powerpoint/2010/main" val="1888435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457200" y="6356350"/>
            <a:ext cx="2133600" cy="365125"/>
          </a:xfrm>
          <a:prstGeom prst="rect">
            <a:avLst/>
          </a:prstGeom>
        </p:spPr>
        <p:txBody>
          <a:bodyPr/>
          <a:lstStyle/>
          <a:p>
            <a:fld id="{EAD39133-96FC-46FE-A7AE-86D04BEC5339}" type="datetime1">
              <a:rPr kumimoji="1" lang="ja-JP" altLang="en-US" smtClean="0"/>
              <a:t>2021/3/4</a:t>
            </a:fld>
            <a:endParaRPr kumimoji="1" lang="ja-JP" altLang="en-US"/>
          </a:p>
        </p:txBody>
      </p:sp>
      <p:sp>
        <p:nvSpPr>
          <p:cNvPr id="6" name="フッター プレースホルダー 5"/>
          <p:cNvSpPr>
            <a:spLocks noGrp="1"/>
          </p:cNvSpPr>
          <p:nvPr>
            <p:ph type="ftr" sz="quarter" idx="11"/>
          </p:nvPr>
        </p:nvSpPr>
        <p:spPr>
          <a:xfrm>
            <a:off x="578289" y="6318245"/>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2C842DA-6810-4529-9497-F925153453CE}" type="slidenum">
              <a:rPr kumimoji="1" lang="ja-JP" altLang="en-US" smtClean="0"/>
              <a:t>‹#›</a:t>
            </a:fld>
            <a:endParaRPr kumimoji="1" lang="ja-JP" altLang="en-US"/>
          </a:p>
        </p:txBody>
      </p:sp>
    </p:spTree>
    <p:extLst>
      <p:ext uri="{BB962C8B-B14F-4D97-AF65-F5344CB8AC3E}">
        <p14:creationId xmlns:p14="http://schemas.microsoft.com/office/powerpoint/2010/main" val="376827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スライド番号プレースホルダー 5"/>
          <p:cNvSpPr>
            <a:spLocks noGrp="1"/>
          </p:cNvSpPr>
          <p:nvPr>
            <p:ph type="sldNum" sz="quarter" idx="4"/>
          </p:nvPr>
        </p:nvSpPr>
        <p:spPr>
          <a:xfrm>
            <a:off x="6612500" y="6438792"/>
            <a:ext cx="2133600" cy="365125"/>
          </a:xfrm>
          <a:prstGeom prst="rect">
            <a:avLst/>
          </a:prstGeom>
        </p:spPr>
        <p:txBody>
          <a:bodyPr vert="horz" lIns="91440" tIns="45720" rIns="91440" bIns="45720" rtlCol="0" anchor="ctr"/>
          <a:lstStyle>
            <a:lvl1pPr algn="r">
              <a:defRPr sz="2000" baseline="0">
                <a:solidFill>
                  <a:schemeClr val="tx1"/>
                </a:solidFill>
              </a:defRPr>
            </a:lvl1pPr>
          </a:lstStyle>
          <a:p>
            <a:fld id="{82C842DA-6810-4529-9497-F925153453CE}" type="slidenum">
              <a:rPr lang="ja-JP" altLang="en-US" smtClean="0"/>
              <a:pPr/>
              <a:t>‹#›</a:t>
            </a:fld>
            <a:endParaRPr lang="ja-JP" altLang="en-US" dirty="0"/>
          </a:p>
        </p:txBody>
      </p:sp>
      <p:grpSp>
        <p:nvGrpSpPr>
          <p:cNvPr id="4" name="グループ化 3"/>
          <p:cNvGrpSpPr/>
          <p:nvPr userDrawn="1"/>
        </p:nvGrpSpPr>
        <p:grpSpPr>
          <a:xfrm>
            <a:off x="8623550" y="859215"/>
            <a:ext cx="432000" cy="432000"/>
            <a:chOff x="8623550" y="859215"/>
            <a:chExt cx="432000" cy="432000"/>
          </a:xfrm>
        </p:grpSpPr>
        <p:sp>
          <p:nvSpPr>
            <p:cNvPr id="10" name="円弧 9"/>
            <p:cNvSpPr/>
            <p:nvPr/>
          </p:nvSpPr>
          <p:spPr>
            <a:xfrm flipH="1">
              <a:off x="8623550" y="859215"/>
              <a:ext cx="432000" cy="432000"/>
            </a:xfrm>
            <a:prstGeom prst="arc">
              <a:avLst>
                <a:gd name="adj1" fmla="val 1401717"/>
                <a:gd name="adj2" fmla="val 18462137"/>
              </a:avLst>
            </a:prstGeom>
            <a:ln>
              <a:solidFill>
                <a:srgbClr val="00206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円弧 10"/>
            <p:cNvSpPr/>
            <p:nvPr/>
          </p:nvSpPr>
          <p:spPr>
            <a:xfrm flipH="1">
              <a:off x="8659550" y="895215"/>
              <a:ext cx="360000" cy="360000"/>
            </a:xfrm>
            <a:prstGeom prst="arc">
              <a:avLst>
                <a:gd name="adj1" fmla="val 145250"/>
                <a:gd name="adj2" fmla="val 16528508"/>
              </a:avLst>
            </a:prstGeom>
            <a:ln>
              <a:solidFill>
                <a:srgbClr val="00206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cxnSp>
        <p:nvCxnSpPr>
          <p:cNvPr id="12" name="直線コネクタ 11"/>
          <p:cNvCxnSpPr/>
          <p:nvPr/>
        </p:nvCxnSpPr>
        <p:spPr>
          <a:xfrm>
            <a:off x="8892480" y="188640"/>
            <a:ext cx="0" cy="6192688"/>
          </a:xfrm>
          <a:prstGeom prst="line">
            <a:avLst/>
          </a:prstGeom>
          <a:ln>
            <a:solidFill>
              <a:srgbClr val="0070C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H="1">
            <a:off x="1259343" y="1124744"/>
            <a:ext cx="7777153" cy="0"/>
          </a:xfrm>
          <a:prstGeom prst="line">
            <a:avLst/>
          </a:prstGeom>
          <a:ln>
            <a:solidFill>
              <a:srgbClr val="0070C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 name="タイトル プレースホルダー 1"/>
          <p:cNvSpPr>
            <a:spLocks noGrp="1"/>
          </p:cNvSpPr>
          <p:nvPr>
            <p:ph type="title"/>
          </p:nvPr>
        </p:nvSpPr>
        <p:spPr>
          <a:xfrm>
            <a:off x="1691680" y="130622"/>
            <a:ext cx="7056784" cy="994122"/>
          </a:xfrm>
          <a:prstGeom prst="rect">
            <a:avLst/>
          </a:prstGeom>
        </p:spPr>
        <p:txBody>
          <a:bodyPr vert="horz" lIns="91440" tIns="45720" rIns="91440" bIns="45720" rtlCol="0" anchor="b">
            <a:normAutofit/>
          </a:bodyPr>
          <a:lstStyle/>
          <a:p>
            <a:r>
              <a:rPr kumimoji="1" lang="ja-JP" altLang="en-US" dirty="0"/>
              <a:t>マスター タイトルの</a:t>
            </a:r>
            <a:br>
              <a:rPr kumimoji="1" lang="en-US" altLang="ja-JP" dirty="0"/>
            </a:br>
            <a:r>
              <a:rPr kumimoji="1" lang="ja-JP" altLang="en-US" dirty="0"/>
              <a:t>書式設定</a:t>
            </a:r>
          </a:p>
        </p:txBody>
      </p:sp>
      <p:sp>
        <p:nvSpPr>
          <p:cNvPr id="21" name="円弧 20"/>
          <p:cNvSpPr/>
          <p:nvPr/>
        </p:nvSpPr>
        <p:spPr>
          <a:xfrm>
            <a:off x="133876" y="6221192"/>
            <a:ext cx="540000" cy="540000"/>
          </a:xfrm>
          <a:prstGeom prst="arc">
            <a:avLst>
              <a:gd name="adj1" fmla="val 3251576"/>
              <a:gd name="adj2" fmla="val 21043517"/>
            </a:avLst>
          </a:prstGeom>
          <a:ln>
            <a:solidFill>
              <a:srgbClr val="00206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円弧 21"/>
          <p:cNvSpPr/>
          <p:nvPr/>
        </p:nvSpPr>
        <p:spPr>
          <a:xfrm>
            <a:off x="97876" y="6185192"/>
            <a:ext cx="612000" cy="612000"/>
          </a:xfrm>
          <a:prstGeom prst="arc">
            <a:avLst>
              <a:gd name="adj1" fmla="val 4672730"/>
              <a:gd name="adj2" fmla="val 628386"/>
            </a:avLst>
          </a:prstGeom>
          <a:ln>
            <a:solidFill>
              <a:srgbClr val="00206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3" name="直線コネクタ 22"/>
          <p:cNvCxnSpPr/>
          <p:nvPr/>
        </p:nvCxnSpPr>
        <p:spPr>
          <a:xfrm>
            <a:off x="235336" y="2941128"/>
            <a:ext cx="0" cy="3888432"/>
          </a:xfrm>
          <a:prstGeom prst="line">
            <a:avLst/>
          </a:prstGeom>
          <a:ln>
            <a:solidFill>
              <a:srgbClr val="0070C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57900" y="6414740"/>
            <a:ext cx="8322432" cy="0"/>
          </a:xfrm>
          <a:prstGeom prst="line">
            <a:avLst/>
          </a:prstGeom>
          <a:ln>
            <a:solidFill>
              <a:srgbClr val="0070C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359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2.pn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image" Target="../media/image6.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1.bin"/><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p4"/><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33.wmf"/><Relationship Id="rId3" Type="http://schemas.openxmlformats.org/officeDocument/2006/relationships/video" Target="../media/media4.mp4"/><Relationship Id="rId7" Type="http://schemas.openxmlformats.org/officeDocument/2006/relationships/image" Target="../media/image29.png"/><Relationship Id="rId12" Type="http://schemas.openxmlformats.org/officeDocument/2006/relationships/image" Target="../media/image32.wmf"/><Relationship Id="rId2" Type="http://schemas.microsoft.com/office/2007/relationships/media" Target="../media/media4.mp4"/><Relationship Id="rId1" Type="http://schemas.openxmlformats.org/officeDocument/2006/relationships/vmlDrawing" Target="../drawings/vmlDrawing2.vml"/><Relationship Id="rId6" Type="http://schemas.openxmlformats.org/officeDocument/2006/relationships/image" Target="../media/image27.png"/><Relationship Id="rId11" Type="http://schemas.openxmlformats.org/officeDocument/2006/relationships/image" Target="../media/image31.emf"/><Relationship Id="rId5" Type="http://schemas.openxmlformats.org/officeDocument/2006/relationships/oleObject" Target="../embeddings/oleObject3.bin"/><Relationship Id="rId10" Type="http://schemas.openxmlformats.org/officeDocument/2006/relationships/image" Target="../media/image28.emf"/><Relationship Id="rId4" Type="http://schemas.openxmlformats.org/officeDocument/2006/relationships/slideLayout" Target="../slideLayouts/slideLayout2.xml"/><Relationship Id="rId9" Type="http://schemas.openxmlformats.org/officeDocument/2006/relationships/oleObject" Target="../embeddings/oleObject4.bin"/><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484784"/>
            <a:ext cx="7772400" cy="1617028"/>
          </a:xfrm>
        </p:spPr>
        <p:txBody>
          <a:bodyPr>
            <a:normAutofit/>
          </a:bodyPr>
          <a:lstStyle/>
          <a:p>
            <a:pPr lvl="1" algn="ctr" eaLnBrk="1" fontAlgn="ctr" hangingPunct="1">
              <a:spcBef>
                <a:spcPct val="0"/>
              </a:spcBef>
            </a:pPr>
            <a:r>
              <a:rPr lang="ja-JP" altLang="en-US" sz="4800" dirty="0">
                <a:latin typeface="Meiryo UI" panose="020B0604030504040204" pitchFamily="50" charset="-128"/>
                <a:ea typeface="Meiryo UI" panose="020B0604030504040204" pitchFamily="50" charset="-128"/>
              </a:rPr>
              <a:t>熱エネルギー変換工学</a:t>
            </a:r>
            <a:br>
              <a:rPr lang="en-US" altLang="ja-JP" sz="4800" dirty="0">
                <a:latin typeface="Meiryo UI" panose="020B0604030504040204" pitchFamily="50" charset="-128"/>
                <a:ea typeface="Meiryo UI" panose="020B0604030504040204" pitchFamily="50" charset="-128"/>
              </a:rPr>
            </a:br>
            <a:r>
              <a:rPr lang="ja-JP" altLang="en-US" sz="4800" dirty="0">
                <a:latin typeface="Meiryo UI" panose="020B0604030504040204" pitchFamily="50" charset="-128"/>
                <a:ea typeface="Meiryo UI" panose="020B0604030504040204" pitchFamily="50" charset="-128"/>
              </a:rPr>
              <a:t>研究テーマ紹介</a:t>
            </a:r>
            <a:endParaRPr kumimoji="1" lang="ja-JP" altLang="en-US" sz="28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pic>
        <p:nvPicPr>
          <p:cNvPr id="8" name="Picture 2">
            <a:extLst>
              <a:ext uri="{FF2B5EF4-FFF2-40B4-BE49-F238E27FC236}">
                <a16:creationId xmlns:a16="http://schemas.microsoft.com/office/drawing/2014/main" id="{51C9CDE4-4FAE-4686-9548-D2E77F033F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 t="29485" r="5114" b="17871"/>
          <a:stretch/>
        </p:blipFill>
        <p:spPr bwMode="auto">
          <a:xfrm>
            <a:off x="144235" y="3212976"/>
            <a:ext cx="8982997" cy="342353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045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p:cNvSpPr/>
          <p:nvPr/>
        </p:nvSpPr>
        <p:spPr>
          <a:xfrm>
            <a:off x="101545" y="4959802"/>
            <a:ext cx="5875108" cy="1953984"/>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fld id="{82C842DA-6810-4529-9497-F925153453CE}" type="slidenum">
              <a:rPr kumimoji="1" lang="ja-JP" altLang="en-US" smtClean="0">
                <a:latin typeface="Meiryo UI" panose="020B0604030504040204" pitchFamily="50" charset="-128"/>
                <a:ea typeface="Meiryo UI" panose="020B0604030504040204" pitchFamily="50" charset="-128"/>
              </a:rPr>
              <a:t>10</a:t>
            </a:fld>
            <a:endParaRPr kumimoji="1" lang="ja-JP" altLang="en-US">
              <a:latin typeface="Meiryo UI" panose="020B0604030504040204" pitchFamily="50" charset="-128"/>
              <a:ea typeface="Meiryo UI" panose="020B0604030504040204" pitchFamily="50" charset="-128"/>
            </a:endParaRPr>
          </a:p>
        </p:txBody>
      </p:sp>
      <p:sp>
        <p:nvSpPr>
          <p:cNvPr id="36" name="タイトル 1">
            <a:extLst>
              <a:ext uri="{FF2B5EF4-FFF2-40B4-BE49-F238E27FC236}">
                <a16:creationId xmlns:a16="http://schemas.microsoft.com/office/drawing/2014/main" id="{62CD6F26-8B7E-4331-9302-86EC5E991E16}"/>
              </a:ext>
            </a:extLst>
          </p:cNvPr>
          <p:cNvSpPr txBox="1">
            <a:spLocks/>
          </p:cNvSpPr>
          <p:nvPr/>
        </p:nvSpPr>
        <p:spPr>
          <a:xfrm>
            <a:off x="1060813" y="85759"/>
            <a:ext cx="7670884" cy="994122"/>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ja-JP" altLang="en-US" dirty="0">
                <a:solidFill>
                  <a:schemeClr val="tx1"/>
                </a:solidFill>
                <a:effectLst/>
                <a:latin typeface="Meiryo UI" panose="020B0604030504040204" pitchFamily="50" charset="-128"/>
                <a:ea typeface="Meiryo UI" panose="020B0604030504040204" pitchFamily="50" charset="-128"/>
              </a:rPr>
              <a:t>④ハニカム多孔質体による</a:t>
            </a:r>
            <a:r>
              <a:rPr lang="ja-JP" altLang="en-US" dirty="0">
                <a:solidFill>
                  <a:srgbClr val="FF0000"/>
                </a:solidFill>
                <a:effectLst/>
                <a:latin typeface="Meiryo UI" panose="020B0604030504040204" pitchFamily="50" charset="-128"/>
                <a:ea typeface="Meiryo UI" panose="020B0604030504040204" pitchFamily="50" charset="-128"/>
              </a:rPr>
              <a:t>アルカリ水電解</a:t>
            </a:r>
            <a:r>
              <a:rPr lang="ja-JP" altLang="en-US" dirty="0">
                <a:solidFill>
                  <a:schemeClr val="tx1"/>
                </a:solidFill>
                <a:effectLst/>
                <a:latin typeface="Meiryo UI" panose="020B0604030504040204" pitchFamily="50" charset="-128"/>
                <a:ea typeface="Meiryo UI" panose="020B0604030504040204" pitchFamily="50" charset="-128"/>
              </a:rPr>
              <a:t>の革新</a:t>
            </a:r>
            <a:endParaRPr lang="en-US" altLang="ja-JP" sz="1800" dirty="0">
              <a:solidFill>
                <a:schemeClr val="tx1"/>
              </a:solidFill>
              <a:effectLst/>
              <a:latin typeface="Meiryo UI" panose="020B0604030504040204" pitchFamily="50" charset="-128"/>
              <a:ea typeface="Meiryo UI" panose="020B0604030504040204" pitchFamily="50" charset="-128"/>
            </a:endParaRPr>
          </a:p>
        </p:txBody>
      </p:sp>
      <p:sp>
        <p:nvSpPr>
          <p:cNvPr id="42" name="Rectangle 3">
            <a:extLst>
              <a:ext uri="{FF2B5EF4-FFF2-40B4-BE49-F238E27FC236}">
                <a16:creationId xmlns:a16="http://schemas.microsoft.com/office/drawing/2014/main" id="{14B737CD-F8A9-4224-A0E9-00D6B400BF62}"/>
              </a:ext>
            </a:extLst>
          </p:cNvPr>
          <p:cNvSpPr txBox="1">
            <a:spLocks noChangeArrowheads="1"/>
          </p:cNvSpPr>
          <p:nvPr/>
        </p:nvSpPr>
        <p:spPr>
          <a:xfrm>
            <a:off x="160532" y="1513155"/>
            <a:ext cx="1331520" cy="571501"/>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en-US" altLang="ja-JP" sz="2000" b="1" dirty="0">
                <a:solidFill>
                  <a:schemeClr val="tx1"/>
                </a:solidFill>
                <a:effectLst/>
                <a:latin typeface="Meiryo UI" panose="020B0604030504040204" pitchFamily="50" charset="-128"/>
                <a:ea typeface="Meiryo UI" panose="020B0604030504040204" pitchFamily="50" charset="-128"/>
              </a:rPr>
              <a:t>a)</a:t>
            </a:r>
            <a:r>
              <a:rPr lang="ja-JP" altLang="en-US" sz="2000" b="1" dirty="0">
                <a:solidFill>
                  <a:schemeClr val="tx1"/>
                </a:solidFill>
                <a:effectLst/>
                <a:latin typeface="Meiryo UI" panose="020B0604030504040204" pitchFamily="50" charset="-128"/>
                <a:ea typeface="Meiryo UI" panose="020B0604030504040204" pitchFamily="50" charset="-128"/>
              </a:rPr>
              <a:t>背景</a:t>
            </a:r>
          </a:p>
        </p:txBody>
      </p:sp>
      <p:sp>
        <p:nvSpPr>
          <p:cNvPr id="55" name="Rectangle 3">
            <a:extLst>
              <a:ext uri="{FF2B5EF4-FFF2-40B4-BE49-F238E27FC236}">
                <a16:creationId xmlns:a16="http://schemas.microsoft.com/office/drawing/2014/main" id="{54BC3034-8820-49C3-BC46-0FF9E46897CD}"/>
              </a:ext>
            </a:extLst>
          </p:cNvPr>
          <p:cNvSpPr txBox="1">
            <a:spLocks noChangeArrowheads="1"/>
          </p:cNvSpPr>
          <p:nvPr/>
        </p:nvSpPr>
        <p:spPr>
          <a:xfrm>
            <a:off x="2492500" y="1495508"/>
            <a:ext cx="1603271" cy="571501"/>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en-US" altLang="ja-JP" sz="2000" b="1" dirty="0">
                <a:solidFill>
                  <a:schemeClr val="tx1"/>
                </a:solidFill>
                <a:effectLst/>
                <a:latin typeface="Meiryo UI" panose="020B0604030504040204" pitchFamily="50" charset="-128"/>
                <a:ea typeface="Meiryo UI" panose="020B0604030504040204" pitchFamily="50" charset="-128"/>
              </a:rPr>
              <a:t>b)</a:t>
            </a:r>
            <a:r>
              <a:rPr lang="ja-JP" altLang="en-US" sz="2000" b="1" dirty="0">
                <a:solidFill>
                  <a:schemeClr val="tx1"/>
                </a:solidFill>
                <a:effectLst/>
                <a:latin typeface="Meiryo UI" panose="020B0604030504040204" pitchFamily="50" charset="-128"/>
                <a:ea typeface="Meiryo UI" panose="020B0604030504040204" pitchFamily="50" charset="-128"/>
              </a:rPr>
              <a:t>アイディア</a:t>
            </a:r>
          </a:p>
        </p:txBody>
      </p:sp>
      <p:sp>
        <p:nvSpPr>
          <p:cNvPr id="59" name="正方形/長方形 58">
            <a:extLst>
              <a:ext uri="{FF2B5EF4-FFF2-40B4-BE49-F238E27FC236}">
                <a16:creationId xmlns:a16="http://schemas.microsoft.com/office/drawing/2014/main" id="{24B7F7C9-E124-4410-A8AA-0E889D7F0E9E}"/>
              </a:ext>
            </a:extLst>
          </p:cNvPr>
          <p:cNvSpPr/>
          <p:nvPr/>
        </p:nvSpPr>
        <p:spPr>
          <a:xfrm>
            <a:off x="160532" y="5014360"/>
            <a:ext cx="6024507" cy="1200329"/>
          </a:xfrm>
          <a:prstGeom prst="rect">
            <a:avLst/>
          </a:prstGeom>
        </p:spPr>
        <p:txBody>
          <a:bodyPr wrap="square">
            <a:spAutoFit/>
          </a:bodyPr>
          <a:lstStyle/>
          <a:p>
            <a:pPr marL="990600" indent="-990600" algn="just"/>
            <a:r>
              <a:rPr lang="ja-JP" altLang="en-US" sz="2400" b="0" dirty="0">
                <a:latin typeface="Meiryo UI" panose="020B0604030504040204" pitchFamily="50" charset="-128"/>
                <a:ea typeface="Meiryo UI" panose="020B0604030504040204" pitchFamily="50" charset="-128"/>
              </a:rPr>
              <a:t>目標：</a:t>
            </a:r>
            <a:endParaRPr lang="en-US" altLang="ja-JP" sz="2400" b="0" dirty="0">
              <a:latin typeface="Meiryo UI" panose="020B0604030504040204" pitchFamily="50" charset="-128"/>
              <a:ea typeface="Meiryo UI" panose="020B0604030504040204" pitchFamily="50" charset="-128"/>
            </a:endParaRPr>
          </a:p>
          <a:p>
            <a:pPr marL="990600" indent="-990600" algn="just"/>
            <a:r>
              <a:rPr lang="ja-JP" altLang="en-US" sz="2400" dirty="0">
                <a:latin typeface="Meiryo UI" panose="020B0604030504040204" pitchFamily="50" charset="-128"/>
                <a:ea typeface="Meiryo UI" panose="020B0604030504040204" pitchFamily="50" charset="-128"/>
              </a:rPr>
              <a:t>・アイディアの実証</a:t>
            </a:r>
          </a:p>
          <a:p>
            <a:pPr marL="990600" indent="-990600" algn="just"/>
            <a:r>
              <a:rPr lang="ja-JP" altLang="en-US" sz="2400" dirty="0">
                <a:latin typeface="Meiryo UI" panose="020B0604030504040204" pitchFamily="50" charset="-128"/>
                <a:ea typeface="Meiryo UI" panose="020B0604030504040204" pitchFamily="50" charset="-128"/>
              </a:rPr>
              <a:t>・理論モデルの構築とそれを基にした最適設計</a:t>
            </a:r>
          </a:p>
        </p:txBody>
      </p:sp>
      <p:sp>
        <p:nvSpPr>
          <p:cNvPr id="61" name="正方形/長方形 60">
            <a:extLst>
              <a:ext uri="{FF2B5EF4-FFF2-40B4-BE49-F238E27FC236}">
                <a16:creationId xmlns:a16="http://schemas.microsoft.com/office/drawing/2014/main" id="{770CC081-2BAC-449B-AE17-75AC50D96BDD}"/>
              </a:ext>
            </a:extLst>
          </p:cNvPr>
          <p:cNvSpPr/>
          <p:nvPr/>
        </p:nvSpPr>
        <p:spPr>
          <a:xfrm>
            <a:off x="661310" y="6247266"/>
            <a:ext cx="7642921" cy="338554"/>
          </a:xfrm>
          <a:prstGeom prst="rect">
            <a:avLst/>
          </a:prstGeom>
        </p:spPr>
        <p:txBody>
          <a:bodyPr wrap="square">
            <a:spAutoFit/>
          </a:bodyPr>
          <a:lstStyle/>
          <a:p>
            <a:pPr marL="627063" indent="-627063" algn="just"/>
            <a:r>
              <a:rPr lang="ja-JP" altLang="en-US" sz="1600" b="0" dirty="0">
                <a:latin typeface="Meiryo UI" panose="020B0604030504040204" pitchFamily="50" charset="-128"/>
                <a:ea typeface="Meiryo UI" panose="020B0604030504040204" pitchFamily="50" charset="-128"/>
              </a:rPr>
              <a:t>適用先</a:t>
            </a:r>
            <a:r>
              <a:rPr lang="ja-JP" altLang="en-US" sz="1600" dirty="0">
                <a:latin typeface="Meiryo UI" panose="020B0604030504040204" pitchFamily="50" charset="-128"/>
                <a:ea typeface="Meiryo UI" panose="020B0604030504040204" pitchFamily="50" charset="-128"/>
              </a:rPr>
              <a:t>：水電解装置の小型化、化学反応</a:t>
            </a:r>
            <a:endParaRPr lang="en-US" altLang="ja-JP" sz="1600" b="0" dirty="0">
              <a:solidFill>
                <a:srgbClr val="FF0000"/>
              </a:solidFill>
              <a:latin typeface="Meiryo UI" panose="020B0604030504040204" pitchFamily="50" charset="-128"/>
              <a:ea typeface="Meiryo UI" panose="020B0604030504040204" pitchFamily="50" charset="-128"/>
            </a:endParaRPr>
          </a:p>
        </p:txBody>
      </p:sp>
      <p:sp>
        <p:nvSpPr>
          <p:cNvPr id="62" name="正方形/長方形 61">
            <a:extLst>
              <a:ext uri="{FF2B5EF4-FFF2-40B4-BE49-F238E27FC236}">
                <a16:creationId xmlns:a16="http://schemas.microsoft.com/office/drawing/2014/main" id="{8832C922-566B-407C-9000-C1AE67122D31}"/>
              </a:ext>
            </a:extLst>
          </p:cNvPr>
          <p:cNvSpPr/>
          <p:nvPr/>
        </p:nvSpPr>
        <p:spPr>
          <a:xfrm>
            <a:off x="1199872" y="1224156"/>
            <a:ext cx="6768752" cy="461665"/>
          </a:xfrm>
          <a:prstGeom prst="rect">
            <a:avLst/>
          </a:prstGeom>
          <a:noFill/>
          <a:ln w="38100">
            <a:solidFill>
              <a:srgbClr val="FF0000"/>
            </a:solidFill>
          </a:ln>
        </p:spPr>
        <p:style>
          <a:lnRef idx="0">
            <a:scrgbClr r="0" g="0" b="0"/>
          </a:lnRef>
          <a:fillRef idx="0">
            <a:scrgbClr r="0" g="0" b="0"/>
          </a:fillRef>
          <a:effectRef idx="0">
            <a:scrgbClr r="0" g="0" b="0"/>
          </a:effectRef>
          <a:fontRef idx="minor">
            <a:schemeClr val="dk1"/>
          </a:fontRef>
        </p:style>
        <p:txBody>
          <a:bodyPr wrap="square">
            <a:spAutoFit/>
          </a:bodyPr>
          <a:lstStyle/>
          <a:p>
            <a:pPr algn="ctr">
              <a:defRPr/>
            </a:pPr>
            <a:r>
              <a:rPr lang="ja-JP" altLang="en-US" sz="2400" b="1" dirty="0">
                <a:solidFill>
                  <a:schemeClr val="tx1"/>
                </a:solidFill>
                <a:latin typeface="Meiryo UI" panose="020B0604030504040204" pitchFamily="50" charset="-128"/>
                <a:ea typeface="Meiryo UI" panose="020B0604030504040204" pitchFamily="50" charset="-128"/>
              </a:rPr>
              <a:t>沸騰と水電解のアナロジーを用いた水電解性能向上</a:t>
            </a:r>
            <a:endParaRPr lang="ja-JP" altLang="en-US" sz="2400" b="1" dirty="0">
              <a:solidFill>
                <a:srgbClr val="FF0000"/>
              </a:solidFill>
              <a:latin typeface="Meiryo UI" panose="020B0604030504040204" pitchFamily="50" charset="-128"/>
              <a:ea typeface="Meiryo UI" panose="020B0604030504040204" pitchFamily="50" charset="-128"/>
            </a:endParaRPr>
          </a:p>
        </p:txBody>
      </p:sp>
      <p:sp>
        <p:nvSpPr>
          <p:cNvPr id="40" name="Rectangle 3">
            <a:extLst>
              <a:ext uri="{FF2B5EF4-FFF2-40B4-BE49-F238E27FC236}">
                <a16:creationId xmlns:a16="http://schemas.microsoft.com/office/drawing/2014/main" id="{5D5E61E0-FC63-4FAB-A428-A75A1C9E9922}"/>
              </a:ext>
            </a:extLst>
          </p:cNvPr>
          <p:cNvSpPr txBox="1">
            <a:spLocks noChangeArrowheads="1"/>
          </p:cNvSpPr>
          <p:nvPr/>
        </p:nvSpPr>
        <p:spPr>
          <a:xfrm>
            <a:off x="0" y="2040815"/>
            <a:ext cx="2197171" cy="512623"/>
          </a:xfrm>
          <a:prstGeom prst="rect">
            <a:avLst/>
          </a:prstGeom>
        </p:spPr>
        <p:txBody>
          <a:bodyPr vert="horz" lIns="91440" tIns="45720" rIns="91440" bIns="45720" rtlCol="0" anchor="b">
            <a:no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pPr algn="ctr"/>
            <a:r>
              <a:rPr lang="ja-JP" altLang="en-US" sz="1400" dirty="0">
                <a:solidFill>
                  <a:schemeClr val="tx1"/>
                </a:solidFill>
                <a:effectLst/>
                <a:latin typeface="Meiryo UI" panose="020B0604030504040204" pitchFamily="50" charset="-128"/>
                <a:ea typeface="Meiryo UI" panose="020B0604030504040204" pitchFamily="50" charset="-128"/>
              </a:rPr>
              <a:t>再生可能エネルギー</a:t>
            </a:r>
            <a:endParaRPr lang="en-US" altLang="ja-JP" sz="1400" dirty="0">
              <a:solidFill>
                <a:schemeClr val="tx1"/>
              </a:solidFill>
              <a:effectLst/>
              <a:latin typeface="Meiryo UI" panose="020B0604030504040204" pitchFamily="50" charset="-128"/>
              <a:ea typeface="Meiryo UI" panose="020B0604030504040204" pitchFamily="50" charset="-128"/>
            </a:endParaRPr>
          </a:p>
          <a:p>
            <a:pPr algn="ctr"/>
            <a:r>
              <a:rPr lang="ja-JP" altLang="en-US" sz="1400" dirty="0">
                <a:solidFill>
                  <a:schemeClr val="tx1"/>
                </a:solidFill>
                <a:effectLst/>
                <a:latin typeface="Meiryo UI" panose="020B0604030504040204" pitchFamily="50" charset="-128"/>
                <a:ea typeface="Meiryo UI" panose="020B0604030504040204" pitchFamily="50" charset="-128"/>
              </a:rPr>
              <a:t>（太陽・風力）</a:t>
            </a:r>
            <a:endParaRPr lang="en-US" altLang="ja-JP" sz="1400" dirty="0">
              <a:solidFill>
                <a:schemeClr val="tx1"/>
              </a:solidFill>
              <a:effectLst/>
              <a:latin typeface="Meiryo UI" panose="020B0604030504040204" pitchFamily="50" charset="-128"/>
              <a:ea typeface="Meiryo UI" panose="020B0604030504040204" pitchFamily="50" charset="-128"/>
            </a:endParaRPr>
          </a:p>
        </p:txBody>
      </p:sp>
      <p:sp>
        <p:nvSpPr>
          <p:cNvPr id="43" name="Rectangle 3">
            <a:extLst>
              <a:ext uri="{FF2B5EF4-FFF2-40B4-BE49-F238E27FC236}">
                <a16:creationId xmlns:a16="http://schemas.microsoft.com/office/drawing/2014/main" id="{4CD01E41-E439-4A18-99F5-62E503E666EC}"/>
              </a:ext>
            </a:extLst>
          </p:cNvPr>
          <p:cNvSpPr txBox="1">
            <a:spLocks noChangeArrowheads="1"/>
          </p:cNvSpPr>
          <p:nvPr/>
        </p:nvSpPr>
        <p:spPr>
          <a:xfrm>
            <a:off x="-37774" y="2744371"/>
            <a:ext cx="2197171" cy="512623"/>
          </a:xfrm>
          <a:prstGeom prst="rect">
            <a:avLst/>
          </a:prstGeom>
          <a:solidFill>
            <a:schemeClr val="bg1"/>
          </a:solidFill>
        </p:spPr>
        <p:txBody>
          <a:bodyPr vert="horz" lIns="91440" tIns="45720" rIns="91440" bIns="45720" rtlCol="0" anchor="b">
            <a:no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pPr algn="ctr"/>
            <a:r>
              <a:rPr lang="ja-JP" altLang="en-US" sz="1400" dirty="0">
                <a:solidFill>
                  <a:schemeClr val="tx1"/>
                </a:solidFill>
                <a:effectLst/>
                <a:latin typeface="Meiryo UI" panose="020B0604030504040204" pitchFamily="50" charset="-128"/>
                <a:ea typeface="Meiryo UI" panose="020B0604030504040204" pitchFamily="50" charset="-128"/>
              </a:rPr>
              <a:t>変動が高いので需要と供給に時間的・空間的ずれ</a:t>
            </a:r>
            <a:endParaRPr lang="en-US" altLang="ja-JP" sz="1400" dirty="0">
              <a:solidFill>
                <a:schemeClr val="tx1"/>
              </a:solidFill>
              <a:effectLst/>
              <a:latin typeface="Meiryo UI" panose="020B0604030504040204" pitchFamily="50" charset="-128"/>
              <a:ea typeface="Meiryo UI" panose="020B0604030504040204" pitchFamily="50" charset="-128"/>
            </a:endParaRPr>
          </a:p>
        </p:txBody>
      </p:sp>
      <p:sp>
        <p:nvSpPr>
          <p:cNvPr id="44" name="矢印: 下 43">
            <a:extLst>
              <a:ext uri="{FF2B5EF4-FFF2-40B4-BE49-F238E27FC236}">
                <a16:creationId xmlns:a16="http://schemas.microsoft.com/office/drawing/2014/main" id="{79E6DF93-CBD9-44DA-B504-5CE729665C20}"/>
              </a:ext>
            </a:extLst>
          </p:cNvPr>
          <p:cNvSpPr/>
          <p:nvPr/>
        </p:nvSpPr>
        <p:spPr>
          <a:xfrm>
            <a:off x="797282" y="2519091"/>
            <a:ext cx="385565" cy="226932"/>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Rectangle 3">
            <a:extLst>
              <a:ext uri="{FF2B5EF4-FFF2-40B4-BE49-F238E27FC236}">
                <a16:creationId xmlns:a16="http://schemas.microsoft.com/office/drawing/2014/main" id="{C91E3CE8-A6D4-4996-8CCE-044671593D27}"/>
              </a:ext>
            </a:extLst>
          </p:cNvPr>
          <p:cNvSpPr txBox="1">
            <a:spLocks noChangeArrowheads="1"/>
          </p:cNvSpPr>
          <p:nvPr/>
        </p:nvSpPr>
        <p:spPr>
          <a:xfrm>
            <a:off x="136710" y="3404984"/>
            <a:ext cx="1848202" cy="512623"/>
          </a:xfrm>
          <a:prstGeom prst="rect">
            <a:avLst/>
          </a:prstGeom>
          <a:solidFill>
            <a:schemeClr val="bg1"/>
          </a:solidFill>
        </p:spPr>
        <p:txBody>
          <a:bodyPr vert="horz" lIns="91440" tIns="45720" rIns="91440" bIns="45720" rtlCol="0" anchor="b">
            <a:no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pPr algn="ctr"/>
            <a:r>
              <a:rPr lang="ja-JP" altLang="en-US" sz="1400" dirty="0">
                <a:solidFill>
                  <a:schemeClr val="tx1"/>
                </a:solidFill>
                <a:effectLst/>
                <a:latin typeface="Meiryo UI" panose="020B0604030504040204" pitchFamily="50" charset="-128"/>
                <a:ea typeface="Meiryo UI" panose="020B0604030504040204" pitchFamily="50" charset="-128"/>
              </a:rPr>
              <a:t>余剰分を水電解により水素として貯蔵</a:t>
            </a:r>
            <a:endParaRPr lang="en-US" altLang="ja-JP" sz="1400" dirty="0">
              <a:solidFill>
                <a:schemeClr val="tx1"/>
              </a:solidFill>
              <a:effectLst/>
              <a:latin typeface="Meiryo UI" panose="020B0604030504040204" pitchFamily="50" charset="-128"/>
              <a:ea typeface="Meiryo UI" panose="020B0604030504040204" pitchFamily="50" charset="-128"/>
            </a:endParaRPr>
          </a:p>
        </p:txBody>
      </p:sp>
      <p:sp>
        <p:nvSpPr>
          <p:cNvPr id="46" name="矢印: 下 45">
            <a:extLst>
              <a:ext uri="{FF2B5EF4-FFF2-40B4-BE49-F238E27FC236}">
                <a16:creationId xmlns:a16="http://schemas.microsoft.com/office/drawing/2014/main" id="{F8FDF190-BC81-4007-B72C-D3AAAFD6D432}"/>
              </a:ext>
            </a:extLst>
          </p:cNvPr>
          <p:cNvSpPr/>
          <p:nvPr/>
        </p:nvSpPr>
        <p:spPr>
          <a:xfrm>
            <a:off x="797282" y="3236669"/>
            <a:ext cx="385565" cy="226932"/>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Rectangle 3">
            <a:extLst>
              <a:ext uri="{FF2B5EF4-FFF2-40B4-BE49-F238E27FC236}">
                <a16:creationId xmlns:a16="http://schemas.microsoft.com/office/drawing/2014/main" id="{2F149192-879D-48D4-ACC4-0A10327A31FD}"/>
              </a:ext>
            </a:extLst>
          </p:cNvPr>
          <p:cNvSpPr txBox="1">
            <a:spLocks noChangeArrowheads="1"/>
          </p:cNvSpPr>
          <p:nvPr/>
        </p:nvSpPr>
        <p:spPr>
          <a:xfrm>
            <a:off x="-366515" y="4210929"/>
            <a:ext cx="2930200" cy="351850"/>
          </a:xfrm>
          <a:prstGeom prst="rect">
            <a:avLst/>
          </a:prstGeom>
          <a:solidFill>
            <a:schemeClr val="bg1"/>
          </a:solidFill>
        </p:spPr>
        <p:txBody>
          <a:bodyPr vert="horz" lIns="91440" tIns="45720" rIns="91440" bIns="45720" rtlCol="0" anchor="b">
            <a:no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pPr algn="ctr"/>
            <a:r>
              <a:rPr lang="ja-JP" altLang="en-US" sz="1400" dirty="0">
                <a:solidFill>
                  <a:schemeClr val="tx1"/>
                </a:solidFill>
                <a:effectLst/>
                <a:latin typeface="Meiryo UI" panose="020B0604030504040204" pitchFamily="50" charset="-128"/>
                <a:ea typeface="Meiryo UI" panose="020B0604030504040204" pitchFamily="50" charset="-128"/>
              </a:rPr>
              <a:t>水電解装置の小型化</a:t>
            </a:r>
            <a:endParaRPr lang="en-US" altLang="ja-JP" sz="1400" dirty="0">
              <a:solidFill>
                <a:schemeClr val="tx1"/>
              </a:solidFill>
              <a:effectLst/>
              <a:latin typeface="Meiryo UI" panose="020B0604030504040204" pitchFamily="50" charset="-128"/>
              <a:ea typeface="Meiryo UI" panose="020B0604030504040204" pitchFamily="50" charset="-128"/>
            </a:endParaRPr>
          </a:p>
          <a:p>
            <a:pPr algn="ctr"/>
            <a:r>
              <a:rPr lang="ja-JP" altLang="en-US" sz="1400" dirty="0">
                <a:solidFill>
                  <a:schemeClr val="tx1"/>
                </a:solidFill>
                <a:effectLst/>
                <a:latin typeface="Meiryo UI" panose="020B0604030504040204" pitchFamily="50" charset="-128"/>
                <a:ea typeface="Meiryo UI" panose="020B0604030504040204" pitchFamily="50" charset="-128"/>
              </a:rPr>
              <a:t>（革新的な電極構造の必要性）</a:t>
            </a:r>
            <a:endParaRPr lang="en-US" altLang="ja-JP" sz="1400" dirty="0">
              <a:solidFill>
                <a:schemeClr val="tx1"/>
              </a:solidFill>
              <a:effectLst/>
              <a:latin typeface="Meiryo UI" panose="020B0604030504040204" pitchFamily="50" charset="-128"/>
              <a:ea typeface="Meiryo UI" panose="020B0604030504040204" pitchFamily="50" charset="-128"/>
            </a:endParaRPr>
          </a:p>
        </p:txBody>
      </p:sp>
      <p:sp>
        <p:nvSpPr>
          <p:cNvPr id="48" name="矢印: 下 47">
            <a:extLst>
              <a:ext uri="{FF2B5EF4-FFF2-40B4-BE49-F238E27FC236}">
                <a16:creationId xmlns:a16="http://schemas.microsoft.com/office/drawing/2014/main" id="{8EEADCA1-DB81-4654-9632-1D260C6FE60F}"/>
              </a:ext>
            </a:extLst>
          </p:cNvPr>
          <p:cNvSpPr/>
          <p:nvPr/>
        </p:nvSpPr>
        <p:spPr>
          <a:xfrm>
            <a:off x="805137" y="3909976"/>
            <a:ext cx="385565" cy="226932"/>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9" name="グループ化 48">
            <a:extLst>
              <a:ext uri="{FF2B5EF4-FFF2-40B4-BE49-F238E27FC236}">
                <a16:creationId xmlns:a16="http://schemas.microsoft.com/office/drawing/2014/main" id="{9B6A3E8D-2C68-4979-8342-F13CE536C49C}"/>
              </a:ext>
            </a:extLst>
          </p:cNvPr>
          <p:cNvGrpSpPr/>
          <p:nvPr/>
        </p:nvGrpSpPr>
        <p:grpSpPr>
          <a:xfrm>
            <a:off x="1843419" y="2059493"/>
            <a:ext cx="6634187" cy="2713870"/>
            <a:chOff x="-351794" y="0"/>
            <a:chExt cx="6704490" cy="2743088"/>
          </a:xfrm>
        </p:grpSpPr>
        <p:pic>
          <p:nvPicPr>
            <p:cNvPr id="50" name="図 49">
              <a:extLst>
                <a:ext uri="{FF2B5EF4-FFF2-40B4-BE49-F238E27FC236}">
                  <a16:creationId xmlns:a16="http://schemas.microsoft.com/office/drawing/2014/main" id="{A5883DE2-AD14-4AE0-BC35-5389635F7FAA}"/>
                </a:ext>
              </a:extLst>
            </p:cNvPr>
            <p:cNvPicPr>
              <a:picLocks noChangeAspect="1"/>
            </p:cNvPicPr>
            <p:nvPr/>
          </p:nvPicPr>
          <p:blipFill>
            <a:blip r:embed="rId2" cstate="print">
              <a:extLst>
                <a:ext uri="{28A0092B-C50C-407E-A947-70E740481C1C}">
                  <a14:useLocalDpi xmlns:a14="http://schemas.microsoft.com/office/drawing/2010/main" val="0"/>
                </a:ext>
              </a:extLst>
            </a:blip>
            <a:srcRect t="7335" b="14766"/>
            <a:stretch>
              <a:fillRect/>
            </a:stretch>
          </p:blipFill>
          <p:spPr bwMode="auto">
            <a:xfrm>
              <a:off x="4580890" y="443865"/>
              <a:ext cx="1710690" cy="1771015"/>
            </a:xfrm>
            <a:prstGeom prst="rect">
              <a:avLst/>
            </a:prstGeom>
            <a:noFill/>
          </p:spPr>
        </p:pic>
        <p:grpSp>
          <p:nvGrpSpPr>
            <p:cNvPr id="51" name="Group 53">
              <a:extLst>
                <a:ext uri="{FF2B5EF4-FFF2-40B4-BE49-F238E27FC236}">
                  <a16:creationId xmlns:a16="http://schemas.microsoft.com/office/drawing/2014/main" id="{501FA682-2A7D-4C14-AF2E-84E3013522CD}"/>
                </a:ext>
              </a:extLst>
            </p:cNvPr>
            <p:cNvGrpSpPr>
              <a:grpSpLocks/>
            </p:cNvGrpSpPr>
            <p:nvPr/>
          </p:nvGrpSpPr>
          <p:grpSpPr bwMode="auto">
            <a:xfrm>
              <a:off x="2365375" y="0"/>
              <a:ext cx="3914140" cy="2445385"/>
              <a:chOff x="4731" y="5073"/>
              <a:chExt cx="6164" cy="3851"/>
            </a:xfrm>
          </p:grpSpPr>
          <p:pic>
            <p:nvPicPr>
              <p:cNvPr id="68" name="Picture 46">
                <a:extLst>
                  <a:ext uri="{FF2B5EF4-FFF2-40B4-BE49-F238E27FC236}">
                    <a16:creationId xmlns:a16="http://schemas.microsoft.com/office/drawing/2014/main" id="{588725AA-F7FD-4E30-AE52-A8579096D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 y="5073"/>
                <a:ext cx="4543" cy="281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0">
                <a:extLst>
                  <a:ext uri="{FF2B5EF4-FFF2-40B4-BE49-F238E27FC236}">
                    <a16:creationId xmlns:a16="http://schemas.microsoft.com/office/drawing/2014/main" id="{9B084016-1B9F-4463-92C6-C7B17F9872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4" y="7923"/>
                <a:ext cx="3679" cy="1001"/>
              </a:xfrm>
              <a:prstGeom prst="rect">
                <a:avLst/>
              </a:prstGeom>
              <a:noFill/>
              <a:extLst>
                <a:ext uri="{909E8E84-426E-40DD-AFC4-6F175D3DCCD1}">
                  <a14:hiddenFill xmlns:a14="http://schemas.microsoft.com/office/drawing/2010/main">
                    <a:solidFill>
                      <a:srgbClr val="FFFFFF"/>
                    </a:solidFill>
                  </a14:hiddenFill>
                </a:ext>
              </a:extLst>
            </p:spPr>
          </p:pic>
          <p:sp>
            <p:nvSpPr>
              <p:cNvPr id="70" name="Oval 51">
                <a:extLst>
                  <a:ext uri="{FF2B5EF4-FFF2-40B4-BE49-F238E27FC236}">
                    <a16:creationId xmlns:a16="http://schemas.microsoft.com/office/drawing/2014/main" id="{0A490867-4491-40D3-BFDE-0395A89EE3BE}"/>
                  </a:ext>
                </a:extLst>
              </p:cNvPr>
              <p:cNvSpPr>
                <a:spLocks noChangeArrowheads="1"/>
              </p:cNvSpPr>
              <p:nvPr/>
            </p:nvSpPr>
            <p:spPr bwMode="auto">
              <a:xfrm>
                <a:off x="7030" y="6361"/>
                <a:ext cx="729" cy="81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sz="1600">
                  <a:latin typeface="Meiryo UI" panose="020B0604030504040204" pitchFamily="50" charset="-128"/>
                  <a:ea typeface="Meiryo UI" panose="020B0604030504040204" pitchFamily="50" charset="-128"/>
                </a:endParaRPr>
              </a:p>
            </p:txBody>
          </p:sp>
          <p:sp>
            <p:nvSpPr>
              <p:cNvPr id="71" name="AutoShape 52">
                <a:extLst>
                  <a:ext uri="{FF2B5EF4-FFF2-40B4-BE49-F238E27FC236}">
                    <a16:creationId xmlns:a16="http://schemas.microsoft.com/office/drawing/2014/main" id="{D9E1A0DE-EC38-4645-8F58-20DEBA2D01CF}"/>
                  </a:ext>
                </a:extLst>
              </p:cNvPr>
              <p:cNvSpPr>
                <a:spLocks noChangeArrowheads="1"/>
              </p:cNvSpPr>
              <p:nvPr/>
            </p:nvSpPr>
            <p:spPr bwMode="auto">
              <a:xfrm>
                <a:off x="8308" y="5760"/>
                <a:ext cx="2587" cy="2800"/>
              </a:xfrm>
              <a:prstGeom prst="wedgeRectCallout">
                <a:avLst>
                  <a:gd name="adj1" fmla="val -70833"/>
                  <a:gd name="adj2" fmla="val -13356"/>
                </a:avLst>
              </a:prstGeom>
              <a:noFill/>
              <a:ln w="2540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a:spcAft>
                    <a:spcPts val="0"/>
                  </a:spcAft>
                </a:pPr>
                <a:r>
                  <a:rPr lang="en-US" sz="1100">
                    <a:effectLst/>
                    <a:latin typeface="Meiryo UI" panose="020B0604030504040204" pitchFamily="50" charset="-128"/>
                    <a:ea typeface="Meiryo UI" panose="020B0604030504040204" pitchFamily="50" charset="-128"/>
                    <a:cs typeface="ＭＳ ゴシック" panose="020B0609070205080204" pitchFamily="49" charset="-128"/>
                  </a:rPr>
                  <a:t> </a:t>
                </a:r>
                <a:endParaRPr lang="ja-JP" sz="1100">
                  <a:effectLst/>
                  <a:latin typeface="Meiryo UI" panose="020B0604030504040204" pitchFamily="50" charset="-128"/>
                  <a:ea typeface="Meiryo UI" panose="020B0604030504040204" pitchFamily="50" charset="-128"/>
                  <a:cs typeface="ＭＳ ゴシック" panose="020B0609070205080204" pitchFamily="49" charset="-128"/>
                </a:endParaRPr>
              </a:p>
            </p:txBody>
          </p:sp>
        </p:grpSp>
        <p:sp>
          <p:nvSpPr>
            <p:cNvPr id="52" name="Text Box 203">
              <a:extLst>
                <a:ext uri="{FF2B5EF4-FFF2-40B4-BE49-F238E27FC236}">
                  <a16:creationId xmlns:a16="http://schemas.microsoft.com/office/drawing/2014/main" id="{3CA7EB6D-A581-4B06-8852-ED7C30E55EA7}"/>
                </a:ext>
              </a:extLst>
            </p:cNvPr>
            <p:cNvSpPr txBox="1">
              <a:spLocks noChangeArrowheads="1"/>
            </p:cNvSpPr>
            <p:nvPr/>
          </p:nvSpPr>
          <p:spPr bwMode="auto">
            <a:xfrm>
              <a:off x="-351794" y="2034586"/>
              <a:ext cx="293814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spcAft>
                  <a:spcPts val="0"/>
                </a:spcAft>
              </a:pPr>
              <a:r>
                <a:rPr lang="ja-JP" sz="1200" b="1" dirty="0">
                  <a:effectLst/>
                  <a:latin typeface="Meiryo UI" panose="020B0604030504040204" pitchFamily="50" charset="-128"/>
                  <a:ea typeface="Meiryo UI" panose="020B0604030504040204" pitchFamily="50" charset="-128"/>
                  <a:cs typeface="ＭＳ ゴシック" panose="020B0609070205080204" pitchFamily="49" charset="-128"/>
                </a:rPr>
                <a:t>図</a:t>
              </a:r>
              <a:r>
                <a:rPr lang="en-US" sz="1200" b="1" dirty="0">
                  <a:effectLst/>
                  <a:latin typeface="Meiryo UI" panose="020B0604030504040204" pitchFamily="50" charset="-128"/>
                  <a:ea typeface="Meiryo UI" panose="020B0604030504040204" pitchFamily="50" charset="-128"/>
                  <a:cs typeface="ＭＳ ゴシック" panose="020B0609070205080204" pitchFamily="49" charset="-128"/>
                </a:rPr>
                <a:t>4</a:t>
              </a:r>
              <a:r>
                <a:rPr lang="ja-JP" sz="1200" b="1" dirty="0">
                  <a:effectLst/>
                  <a:latin typeface="Meiryo UI" panose="020B0604030504040204" pitchFamily="50" charset="-128"/>
                  <a:ea typeface="Meiryo UI" panose="020B0604030504040204" pitchFamily="50" charset="-128"/>
                  <a:cs typeface="ＭＳ ゴシック" panose="020B0609070205080204" pitchFamily="49" charset="-128"/>
                </a:rPr>
                <a:t>　</a:t>
              </a:r>
              <a:r>
                <a:rPr lang="ja-JP" altLang="en-US" sz="1200" b="1" dirty="0">
                  <a:effectLst/>
                  <a:latin typeface="Meiryo UI" panose="020B0604030504040204" pitchFamily="50" charset="-128"/>
                  <a:ea typeface="Meiryo UI" panose="020B0604030504040204" pitchFamily="50" charset="-128"/>
                  <a:cs typeface="ＭＳ ゴシック" panose="020B0609070205080204" pitchFamily="49" charset="-128"/>
                </a:rPr>
                <a:t>ハニカム多孔体</a:t>
              </a:r>
              <a:r>
                <a:rPr lang="ja-JP" sz="1200" b="1" dirty="0">
                  <a:effectLst/>
                  <a:latin typeface="Meiryo UI" panose="020B0604030504040204" pitchFamily="50" charset="-128"/>
                  <a:ea typeface="Meiryo UI" panose="020B0604030504040204" pitchFamily="50" charset="-128"/>
                  <a:cs typeface="ＭＳ ゴシック" panose="020B0609070205080204" pitchFamily="49" charset="-128"/>
                </a:rPr>
                <a:t>による</a:t>
              </a:r>
              <a:r>
                <a:rPr lang="en-US" sz="1200" b="1" dirty="0">
                  <a:effectLst/>
                  <a:latin typeface="Meiryo UI" panose="020B0604030504040204" pitchFamily="50" charset="-128"/>
                  <a:ea typeface="Meiryo UI" panose="020B0604030504040204" pitchFamily="50" charset="-128"/>
                  <a:cs typeface="ＭＳ ゴシック" panose="020B0609070205080204" pitchFamily="49" charset="-128"/>
                </a:rPr>
                <a:t>CHF</a:t>
              </a:r>
              <a:r>
                <a:rPr lang="ja-JP" sz="1200" b="1" dirty="0">
                  <a:effectLst/>
                  <a:latin typeface="Meiryo UI" panose="020B0604030504040204" pitchFamily="50" charset="-128"/>
                  <a:ea typeface="Meiryo UI" panose="020B0604030504040204" pitchFamily="50" charset="-128"/>
                  <a:cs typeface="ＭＳ ゴシック" panose="020B0609070205080204" pitchFamily="49" charset="-128"/>
                </a:rPr>
                <a:t>向上</a:t>
              </a:r>
              <a:endParaRPr lang="ja-JP" sz="1400" dirty="0">
                <a:effectLst/>
                <a:latin typeface="Meiryo UI" panose="020B0604030504040204" pitchFamily="50" charset="-128"/>
                <a:ea typeface="Meiryo UI" panose="020B0604030504040204" pitchFamily="50" charset="-128"/>
                <a:cs typeface="ＭＳ ゴシック" panose="020B0609070205080204" pitchFamily="49" charset="-128"/>
              </a:endParaRPr>
            </a:p>
            <a:p>
              <a:pPr algn="ctr">
                <a:spcAft>
                  <a:spcPts val="0"/>
                </a:spcAft>
              </a:pPr>
              <a:r>
                <a:rPr lang="ja-JP" sz="1200" b="1" dirty="0">
                  <a:effectLst/>
                  <a:latin typeface="Meiryo UI" panose="020B0604030504040204" pitchFamily="50" charset="-128"/>
                  <a:ea typeface="Meiryo UI" panose="020B0604030504040204" pitchFamily="50" charset="-128"/>
                  <a:cs typeface="ＭＳ ゴシック" panose="020B0609070205080204" pitchFamily="49" charset="-128"/>
                </a:rPr>
                <a:t>（伝熱面の傾きに因らず冷却可能）</a:t>
              </a:r>
              <a:endParaRPr lang="ja-JP" sz="1400" dirty="0">
                <a:effectLst/>
                <a:latin typeface="Meiryo UI" panose="020B0604030504040204" pitchFamily="50" charset="-128"/>
                <a:ea typeface="Meiryo UI" panose="020B0604030504040204" pitchFamily="50" charset="-128"/>
                <a:cs typeface="ＭＳ ゴシック" panose="020B0609070205080204" pitchFamily="49" charset="-128"/>
              </a:endParaRPr>
            </a:p>
          </p:txBody>
        </p:sp>
        <p:pic>
          <p:nvPicPr>
            <p:cNvPr id="53" name="図 52">
              <a:extLst>
                <a:ext uri="{FF2B5EF4-FFF2-40B4-BE49-F238E27FC236}">
                  <a16:creationId xmlns:a16="http://schemas.microsoft.com/office/drawing/2014/main" id="{25EC8340-D689-4CB8-BA5F-F5C19B318E4B}"/>
                </a:ext>
              </a:extLst>
            </p:cNvPr>
            <p:cNvPicPr>
              <a:picLocks noChangeAspect="1"/>
            </p:cNvPicPr>
            <p:nvPr/>
          </p:nvPicPr>
          <p:blipFill>
            <a:blip r:embed="rId5" cstate="print">
              <a:extLst>
                <a:ext uri="{28A0092B-C50C-407E-A947-70E740481C1C}">
                  <a14:useLocalDpi xmlns:a14="http://schemas.microsoft.com/office/drawing/2010/main" val="0"/>
                </a:ext>
              </a:extLst>
            </a:blip>
            <a:srcRect t="5371" b="13354"/>
            <a:stretch>
              <a:fillRect/>
            </a:stretch>
          </p:blipFill>
          <p:spPr bwMode="auto">
            <a:xfrm>
              <a:off x="304165" y="120015"/>
              <a:ext cx="1722120" cy="1859915"/>
            </a:xfrm>
            <a:prstGeom prst="rect">
              <a:avLst/>
            </a:prstGeom>
            <a:noFill/>
          </p:spPr>
        </p:pic>
        <p:sp>
          <p:nvSpPr>
            <p:cNvPr id="54" name="Text Box 48">
              <a:extLst>
                <a:ext uri="{FF2B5EF4-FFF2-40B4-BE49-F238E27FC236}">
                  <a16:creationId xmlns:a16="http://schemas.microsoft.com/office/drawing/2014/main" id="{E8D4FDF1-3C73-4190-8A26-D2A83209EFE6}"/>
                </a:ext>
              </a:extLst>
            </p:cNvPr>
            <p:cNvSpPr txBox="1">
              <a:spLocks noChangeArrowheads="1"/>
            </p:cNvSpPr>
            <p:nvPr/>
          </p:nvSpPr>
          <p:spPr bwMode="auto">
            <a:xfrm>
              <a:off x="2335753" y="2397013"/>
              <a:ext cx="401694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spcAft>
                  <a:spcPts val="0"/>
                </a:spcAft>
              </a:pPr>
              <a:r>
                <a:rPr lang="ja-JP" sz="1200" b="1" dirty="0">
                  <a:effectLst/>
                  <a:latin typeface="Meiryo UI" panose="020B0604030504040204" pitchFamily="50" charset="-128"/>
                  <a:ea typeface="Meiryo UI" panose="020B0604030504040204" pitchFamily="50" charset="-128"/>
                  <a:cs typeface="ＭＳ ゴシック" panose="020B0609070205080204" pitchFamily="49" charset="-128"/>
                </a:rPr>
                <a:t>図</a:t>
              </a:r>
              <a:r>
                <a:rPr lang="en-US" sz="1200" b="1" dirty="0">
                  <a:effectLst/>
                  <a:latin typeface="Meiryo UI" panose="020B0604030504040204" pitchFamily="50" charset="-128"/>
                  <a:ea typeface="Meiryo UI" panose="020B0604030504040204" pitchFamily="50" charset="-128"/>
                  <a:cs typeface="ＭＳ ゴシック" panose="020B0609070205080204" pitchFamily="49" charset="-128"/>
                </a:rPr>
                <a:t>5</a:t>
              </a:r>
              <a:r>
                <a:rPr lang="ja-JP" sz="1200" b="1" dirty="0">
                  <a:effectLst/>
                  <a:latin typeface="Meiryo UI" panose="020B0604030504040204" pitchFamily="50" charset="-128"/>
                  <a:ea typeface="Meiryo UI" panose="020B0604030504040204" pitchFamily="50" charset="-128"/>
                  <a:cs typeface="ＭＳ ゴシック" panose="020B0609070205080204" pitchFamily="49" charset="-128"/>
                </a:rPr>
                <a:t>　</a:t>
              </a:r>
              <a:r>
                <a:rPr lang="ja-JP" altLang="en-US" sz="1200" b="1" dirty="0">
                  <a:latin typeface="Meiryo UI" panose="020B0604030504040204" pitchFamily="50" charset="-128"/>
                  <a:ea typeface="Meiryo UI" panose="020B0604030504040204" pitchFamily="50" charset="-128"/>
                  <a:cs typeface="ＭＳ ゴシック" panose="020B0609070205080204" pitchFamily="49" charset="-128"/>
                </a:rPr>
                <a:t>ハニカム多孔体</a:t>
              </a:r>
              <a:r>
                <a:rPr lang="ja-JP" sz="1200" b="1" dirty="0">
                  <a:effectLst/>
                  <a:latin typeface="Meiryo UI" panose="020B0604030504040204" pitchFamily="50" charset="-128"/>
                  <a:ea typeface="Meiryo UI" panose="020B0604030504040204" pitchFamily="50" charset="-128"/>
                  <a:cs typeface="ＭＳ ゴシック" panose="020B0609070205080204" pitchFamily="49" charset="-128"/>
                </a:rPr>
                <a:t>によるアルカリ水電解の</a:t>
              </a:r>
              <a:endParaRPr lang="en-US" altLang="ja-JP" sz="1200" b="1" dirty="0">
                <a:effectLst/>
                <a:latin typeface="Meiryo UI" panose="020B0604030504040204" pitchFamily="50" charset="-128"/>
                <a:ea typeface="Meiryo UI" panose="020B0604030504040204" pitchFamily="50" charset="-128"/>
                <a:cs typeface="ＭＳ ゴシック" panose="020B0609070205080204" pitchFamily="49" charset="-128"/>
              </a:endParaRPr>
            </a:p>
            <a:p>
              <a:pPr algn="ctr">
                <a:spcAft>
                  <a:spcPts val="0"/>
                </a:spcAft>
              </a:pPr>
              <a:r>
                <a:rPr lang="ja-JP" sz="1200" b="1" dirty="0">
                  <a:effectLst/>
                  <a:latin typeface="Meiryo UI" panose="020B0604030504040204" pitchFamily="50" charset="-128"/>
                  <a:ea typeface="Meiryo UI" panose="020B0604030504040204" pitchFamily="50" charset="-128"/>
                  <a:cs typeface="ＭＳ ゴシック" panose="020B0609070205080204" pitchFamily="49" charset="-128"/>
                </a:rPr>
                <a:t>水素生成の高効率化</a:t>
              </a:r>
              <a:endParaRPr lang="ja-JP" sz="1400" dirty="0">
                <a:effectLst/>
                <a:latin typeface="Meiryo UI" panose="020B0604030504040204" pitchFamily="50" charset="-128"/>
                <a:ea typeface="Meiryo UI" panose="020B0604030504040204" pitchFamily="50" charset="-128"/>
                <a:cs typeface="ＭＳ ゴシック" panose="020B0609070205080204" pitchFamily="49" charset="-128"/>
              </a:endParaRPr>
            </a:p>
          </p:txBody>
        </p:sp>
        <p:sp>
          <p:nvSpPr>
            <p:cNvPr id="57" name="Rectangle 49">
              <a:extLst>
                <a:ext uri="{FF2B5EF4-FFF2-40B4-BE49-F238E27FC236}">
                  <a16:creationId xmlns:a16="http://schemas.microsoft.com/office/drawing/2014/main" id="{BCEA88B0-C1B8-4983-B63E-132CC261ABA9}"/>
                </a:ext>
              </a:extLst>
            </p:cNvPr>
            <p:cNvSpPr>
              <a:spLocks noChangeArrowheads="1"/>
            </p:cNvSpPr>
            <p:nvPr/>
          </p:nvSpPr>
          <p:spPr bwMode="auto">
            <a:xfrm>
              <a:off x="2418080" y="1835785"/>
              <a:ext cx="1828800" cy="18669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sz="1600">
                <a:latin typeface="Meiryo UI" panose="020B0604030504040204" pitchFamily="50" charset="-128"/>
                <a:ea typeface="Meiryo UI" panose="020B0604030504040204" pitchFamily="50" charset="-128"/>
              </a:endParaRPr>
            </a:p>
          </p:txBody>
        </p:sp>
      </p:grpSp>
      <p:sp>
        <p:nvSpPr>
          <p:cNvPr id="72" name="正方形/長方形 71">
            <a:extLst>
              <a:ext uri="{FF2B5EF4-FFF2-40B4-BE49-F238E27FC236}">
                <a16:creationId xmlns:a16="http://schemas.microsoft.com/office/drawing/2014/main" id="{EBC531B4-29CE-435B-BC95-2776D4026D2A}"/>
              </a:ext>
            </a:extLst>
          </p:cNvPr>
          <p:cNvSpPr/>
          <p:nvPr/>
        </p:nvSpPr>
        <p:spPr>
          <a:xfrm>
            <a:off x="5489059" y="4962224"/>
            <a:ext cx="3888432" cy="1384995"/>
          </a:xfrm>
          <a:prstGeom prst="rect">
            <a:avLst/>
          </a:prstGeom>
        </p:spPr>
        <p:txBody>
          <a:bodyPr wrap="square">
            <a:spAutoFit/>
          </a:bodyPr>
          <a:lstStyle/>
          <a:p>
            <a:pPr algn="ctr"/>
            <a:r>
              <a:rPr lang="ja-JP" altLang="en-US" sz="1400" b="1" dirty="0">
                <a:latin typeface="Meiryo UI" panose="020B0604030504040204" pitchFamily="50" charset="-128"/>
                <a:ea typeface="Meiryo UI" panose="020B0604030504040204" pitchFamily="50" charset="-128"/>
                <a:cs typeface="ＭＳ ゴシック" panose="020B0609070205080204" pitchFamily="49" charset="-128"/>
              </a:rPr>
              <a:t>ハニカム多孔体</a:t>
            </a:r>
            <a:r>
              <a:rPr lang="ja-JP" altLang="en-US" sz="1400" dirty="0">
                <a:latin typeface="Meiryo UI" panose="020B0604030504040204" pitchFamily="50" charset="-128"/>
                <a:ea typeface="Meiryo UI" panose="020B0604030504040204" pitchFamily="50" charset="-128"/>
              </a:rPr>
              <a:t>を電極面上に設置</a:t>
            </a:r>
            <a:endParaRPr lang="en-US" altLang="ja-JP" sz="1400" dirty="0">
              <a:latin typeface="Meiryo UI" panose="020B0604030504040204" pitchFamily="50" charset="-128"/>
              <a:ea typeface="Meiryo UI" panose="020B0604030504040204" pitchFamily="50" charset="-128"/>
            </a:endParaRPr>
          </a:p>
          <a:p>
            <a:pPr algn="ctr"/>
            <a:endParaRPr lang="en-US" altLang="ja-JP" sz="1400" dirty="0">
              <a:latin typeface="Meiryo UI" panose="020B0604030504040204" pitchFamily="50" charset="-128"/>
              <a:ea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rPr>
              <a:t>毛管力で水を強制的に電極面に供給</a:t>
            </a:r>
            <a:endParaRPr lang="en-US" altLang="ja-JP" sz="1400" dirty="0">
              <a:latin typeface="Meiryo UI" panose="020B0604030504040204" pitchFamily="50" charset="-128"/>
              <a:ea typeface="Meiryo UI" panose="020B0604030504040204" pitchFamily="50" charset="-128"/>
            </a:endParaRPr>
          </a:p>
          <a:p>
            <a:pPr algn="ctr"/>
            <a:endParaRPr lang="en-US" altLang="ja-JP" sz="1400" dirty="0">
              <a:latin typeface="Meiryo UI" panose="020B0604030504040204" pitchFamily="50" charset="-128"/>
              <a:ea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rPr>
              <a:t>限界電流密度の飛躍的な向上</a:t>
            </a:r>
            <a:endParaRPr lang="en-US" altLang="ja-JP" sz="1400" dirty="0">
              <a:latin typeface="Meiryo UI" panose="020B0604030504040204" pitchFamily="50" charset="-128"/>
              <a:ea typeface="Meiryo UI" panose="020B0604030504040204" pitchFamily="50" charset="-128"/>
            </a:endParaRPr>
          </a:p>
          <a:p>
            <a:pPr algn="ctr"/>
            <a:endParaRPr lang="en-US" altLang="ja-JP" sz="1400" dirty="0">
              <a:latin typeface="Meiryo UI" panose="020B0604030504040204" pitchFamily="50" charset="-128"/>
              <a:ea typeface="Meiryo UI" panose="020B0604030504040204" pitchFamily="50" charset="-128"/>
            </a:endParaRPr>
          </a:p>
        </p:txBody>
      </p:sp>
      <p:sp>
        <p:nvSpPr>
          <p:cNvPr id="73" name="矢印: 下 72">
            <a:extLst>
              <a:ext uri="{FF2B5EF4-FFF2-40B4-BE49-F238E27FC236}">
                <a16:creationId xmlns:a16="http://schemas.microsoft.com/office/drawing/2014/main" id="{7410BDE3-1816-4CD6-82EA-EC0833C04DF8}"/>
              </a:ext>
            </a:extLst>
          </p:cNvPr>
          <p:cNvSpPr/>
          <p:nvPr/>
        </p:nvSpPr>
        <p:spPr>
          <a:xfrm>
            <a:off x="7240492" y="5234618"/>
            <a:ext cx="385565" cy="226932"/>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矢印: 下 73">
            <a:extLst>
              <a:ext uri="{FF2B5EF4-FFF2-40B4-BE49-F238E27FC236}">
                <a16:creationId xmlns:a16="http://schemas.microsoft.com/office/drawing/2014/main" id="{5AADD8B4-24DE-466E-A795-0D955C129EEC}"/>
              </a:ext>
            </a:extLst>
          </p:cNvPr>
          <p:cNvSpPr/>
          <p:nvPr/>
        </p:nvSpPr>
        <p:spPr>
          <a:xfrm>
            <a:off x="7240492" y="5676364"/>
            <a:ext cx="385565" cy="226932"/>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70423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四角形: 角を丸くする 25">
            <a:extLst>
              <a:ext uri="{FF2B5EF4-FFF2-40B4-BE49-F238E27FC236}">
                <a16:creationId xmlns:a16="http://schemas.microsoft.com/office/drawing/2014/main" id="{4614624A-963F-4563-AEE4-2573228C9109}"/>
              </a:ext>
            </a:extLst>
          </p:cNvPr>
          <p:cNvSpPr/>
          <p:nvPr/>
        </p:nvSpPr>
        <p:spPr>
          <a:xfrm>
            <a:off x="363507" y="1916832"/>
            <a:ext cx="8416986" cy="309634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36213206-91AD-4181-B456-5FFFF0170A32}"/>
              </a:ext>
            </a:extLst>
          </p:cNvPr>
          <p:cNvSpPr>
            <a:spLocks noGrp="1"/>
          </p:cNvSpPr>
          <p:nvPr>
            <p:ph idx="1"/>
          </p:nvPr>
        </p:nvSpPr>
        <p:spPr>
          <a:xfrm>
            <a:off x="516500" y="2348880"/>
            <a:ext cx="8229600" cy="779937"/>
          </a:xfrm>
        </p:spPr>
        <p:txBody>
          <a:bodyPr>
            <a:noAutofit/>
          </a:bodyPr>
          <a:lstStyle/>
          <a:p>
            <a:pPr marL="0" indent="0">
              <a:buNone/>
            </a:pPr>
            <a:r>
              <a:rPr kumimoji="1" lang="ja-JP" altLang="en-US" sz="2000" dirty="0">
                <a:latin typeface="Meiryo UI" panose="020B0604030504040204" pitchFamily="50" charset="-128"/>
                <a:ea typeface="Meiryo UI" panose="020B0604030504040204" pitchFamily="50" charset="-128"/>
              </a:rPr>
              <a:t>①</a:t>
            </a:r>
            <a:r>
              <a:rPr lang="ja-JP" altLang="en-US" sz="2000" dirty="0">
                <a:latin typeface="Meiryo UI" panose="020B0604030504040204" pitchFamily="50" charset="-128"/>
                <a:ea typeface="Meiryo UI" panose="020B0604030504040204" pitchFamily="50" charset="-128"/>
              </a:rPr>
              <a:t>蒸気吸着体内の物質移動抵抗の解明に関する基礎研究</a:t>
            </a: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rPr>
              <a:t>②低熱容量型蒸気吸着反応器内の蒸気浸透性の解明と吸着式</a:t>
            </a:r>
            <a:r>
              <a:rPr lang="en-US" altLang="ja-JP" sz="2000" dirty="0">
                <a:latin typeface="Meiryo UI" panose="020B0604030504040204" pitchFamily="50" charset="-128"/>
                <a:ea typeface="Meiryo UI" panose="020B0604030504040204" pitchFamily="50" charset="-128"/>
              </a:rPr>
              <a:t>HP</a:t>
            </a:r>
            <a:r>
              <a:rPr lang="ja-JP" altLang="en-US" sz="2000" dirty="0">
                <a:latin typeface="Meiryo UI" panose="020B0604030504040204" pitchFamily="50" charset="-128"/>
                <a:ea typeface="Meiryo UI" panose="020B0604030504040204" pitchFamily="50" charset="-128"/>
              </a:rPr>
              <a:t>の出力予測への応用</a:t>
            </a: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r>
              <a:rPr kumimoji="1" lang="ja-JP" altLang="en-US" sz="2000" dirty="0">
                <a:latin typeface="Meiryo UI" panose="020B0604030504040204" pitchFamily="50" charset="-128"/>
                <a:ea typeface="Meiryo UI" panose="020B0604030504040204" pitchFamily="50" charset="-128"/>
              </a:rPr>
              <a:t>③</a:t>
            </a:r>
            <a:r>
              <a:rPr lang="ja-JP" altLang="en-US" sz="2000" dirty="0">
                <a:latin typeface="HGSｺﾞｼｯｸM" panose="020B0600000000000000" pitchFamily="50" charset="-128"/>
                <a:ea typeface="HGSｺﾞｼｯｸM" panose="020B0600000000000000" pitchFamily="50" charset="-128"/>
              </a:rPr>
              <a:t>植毛伝熱面上の液流動と蒸発熱伝達に関する基礎研究</a:t>
            </a:r>
            <a:endParaRPr kumimoji="1" lang="en-US" altLang="ja-JP" sz="2000" dirty="0">
              <a:latin typeface="Meiryo UI" panose="020B0604030504040204" pitchFamily="50" charset="-128"/>
              <a:ea typeface="Meiryo UI" panose="020B0604030504040204" pitchFamily="50" charset="-128"/>
            </a:endParaRPr>
          </a:p>
          <a:p>
            <a:pPr marL="539750" indent="-269875">
              <a:buNone/>
            </a:pPr>
            <a:endParaRPr lang="en-US" altLang="ja-JP" sz="2000" dirty="0">
              <a:latin typeface="Meiryo UI" panose="020B0604030504040204" pitchFamily="50" charset="-128"/>
              <a:ea typeface="Meiryo UI" panose="020B0604030504040204" pitchFamily="50" charset="-128"/>
            </a:endParaRPr>
          </a:p>
          <a:p>
            <a:pPr marL="0" indent="0">
              <a:buNone/>
            </a:pPr>
            <a:endParaRPr kumimoji="1" lang="ja-JP" altLang="en-US" sz="20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E034FB6B-95EA-4CC8-B12E-0D88E0BBA06A}"/>
              </a:ext>
            </a:extLst>
          </p:cNvPr>
          <p:cNvSpPr>
            <a:spLocks noGrp="1"/>
          </p:cNvSpPr>
          <p:nvPr>
            <p:ph type="sldNum" sz="quarter" idx="12"/>
          </p:nvPr>
        </p:nvSpPr>
        <p:spPr/>
        <p:txBody>
          <a:bodyPr/>
          <a:lstStyle/>
          <a:p>
            <a:fld id="{82C842DA-6810-4529-9497-F925153453CE}" type="slidenum">
              <a:rPr kumimoji="1" lang="ja-JP" altLang="en-US" smtClean="0">
                <a:latin typeface="Meiryo UI" panose="020B0604030504040204" pitchFamily="50" charset="-128"/>
                <a:ea typeface="Meiryo UI" panose="020B0604030504040204" pitchFamily="50" charset="-128"/>
              </a:rPr>
              <a:t>11</a:t>
            </a:fld>
            <a:endParaRPr kumimoji="1" lang="ja-JP" altLang="en-US">
              <a:latin typeface="Meiryo UI" panose="020B0604030504040204" pitchFamily="50" charset="-128"/>
              <a:ea typeface="Meiryo UI" panose="020B0604030504040204" pitchFamily="50" charset="-128"/>
            </a:endParaRPr>
          </a:p>
        </p:txBody>
      </p:sp>
      <p:sp>
        <p:nvSpPr>
          <p:cNvPr id="5" name="タイトル 1">
            <a:extLst>
              <a:ext uri="{FF2B5EF4-FFF2-40B4-BE49-F238E27FC236}">
                <a16:creationId xmlns:a16="http://schemas.microsoft.com/office/drawing/2014/main" id="{D67916BF-F033-4F41-84D4-B6AB8BD7FC00}"/>
              </a:ext>
            </a:extLst>
          </p:cNvPr>
          <p:cNvSpPr>
            <a:spLocks noGrp="1"/>
          </p:cNvSpPr>
          <p:nvPr>
            <p:ph type="title"/>
          </p:nvPr>
        </p:nvSpPr>
        <p:spPr>
          <a:xfrm>
            <a:off x="1331640" y="38496"/>
            <a:ext cx="7056438" cy="995363"/>
          </a:xfrm>
        </p:spPr>
        <p:txBody>
          <a:bodyPr>
            <a:normAutofit/>
          </a:bodyPr>
          <a:lstStyle/>
          <a:p>
            <a:pPr lvl="1" algn="ctr" eaLnBrk="1" fontAlgn="ctr" hangingPunct="1">
              <a:spcBef>
                <a:spcPct val="0"/>
              </a:spcBef>
            </a:pPr>
            <a:r>
              <a:rPr lang="ja-JP" altLang="en-US" sz="36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研究テーマ（濱本）</a:t>
            </a:r>
            <a:endParaRPr kumimoji="1" lang="ja-JP" altLang="en-US"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30961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a:grpSpLocks noChangeAspect="1"/>
          </p:cNvGrpSpPr>
          <p:nvPr/>
        </p:nvGrpSpPr>
        <p:grpSpPr>
          <a:xfrm rot="16200000">
            <a:off x="445404" y="663657"/>
            <a:ext cx="2670228" cy="3385838"/>
            <a:chOff x="5364089" y="671194"/>
            <a:chExt cx="3690244" cy="4992758"/>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134" y="1268760"/>
              <a:ext cx="3201764" cy="4395192"/>
            </a:xfrm>
            <a:prstGeom prst="rect">
              <a:avLst/>
            </a:prstGeom>
          </p:spPr>
        </p:pic>
        <p:sp>
          <p:nvSpPr>
            <p:cNvPr id="7" name="正方形/長方形 6"/>
            <p:cNvSpPr/>
            <p:nvPr/>
          </p:nvSpPr>
          <p:spPr>
            <a:xfrm>
              <a:off x="5364089" y="5157192"/>
              <a:ext cx="3384376" cy="506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rot="5400000">
              <a:off x="7647513" y="3405095"/>
              <a:ext cx="1459829" cy="510415"/>
            </a:xfrm>
            <a:prstGeom prst="rect">
              <a:avLst/>
            </a:prstGeom>
            <a:noFill/>
          </p:spPr>
          <p:txBody>
            <a:bodyPr wrap="square" rtlCol="0">
              <a:spAutoFit/>
            </a:bodyPr>
            <a:lstStyle/>
            <a:p>
              <a:r>
                <a:rPr lang="ja-JP" altLang="en-US" dirty="0">
                  <a:latin typeface="HGSｺﾞｼｯｸM" panose="020B0600000000000000" pitchFamily="50" charset="-128"/>
                  <a:ea typeface="HGSｺﾞｼｯｸM" panose="020B0600000000000000" pitchFamily="50" charset="-128"/>
                </a:rPr>
                <a:t>吸着材</a:t>
              </a:r>
            </a:p>
          </p:txBody>
        </p:sp>
        <p:sp>
          <p:nvSpPr>
            <p:cNvPr id="9" name="テキスト ボックス 8"/>
            <p:cNvSpPr txBox="1"/>
            <p:nvPr/>
          </p:nvSpPr>
          <p:spPr>
            <a:xfrm rot="5400000">
              <a:off x="7710933" y="1504179"/>
              <a:ext cx="2176385" cy="510415"/>
            </a:xfrm>
            <a:prstGeom prst="rect">
              <a:avLst/>
            </a:prstGeom>
            <a:noFill/>
          </p:spPr>
          <p:txBody>
            <a:bodyPr wrap="square" rtlCol="0">
              <a:spAutoFit/>
            </a:bodyPr>
            <a:lstStyle/>
            <a:p>
              <a:r>
                <a:rPr lang="ja-JP" altLang="en-US" dirty="0">
                  <a:latin typeface="HGSｺﾞｼｯｸM" panose="020B0600000000000000" pitchFamily="50" charset="-128"/>
                  <a:ea typeface="HGSｺﾞｼｯｸM" panose="020B0600000000000000" pitchFamily="50" charset="-128"/>
                </a:rPr>
                <a:t>濃度境界層</a:t>
              </a:r>
            </a:p>
          </p:txBody>
        </p:sp>
        <p:cxnSp>
          <p:nvCxnSpPr>
            <p:cNvPr id="10" name="直線矢印コネクタ 9"/>
            <p:cNvCxnSpPr/>
            <p:nvPr/>
          </p:nvCxnSpPr>
          <p:spPr>
            <a:xfrm>
              <a:off x="5961705" y="1685328"/>
              <a:ext cx="0" cy="328191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1" name="テキスト ボックス 10"/>
            <p:cNvSpPr txBox="1"/>
            <p:nvPr/>
          </p:nvSpPr>
          <p:spPr>
            <a:xfrm rot="5400000">
              <a:off x="5295283" y="2361727"/>
              <a:ext cx="1881012" cy="510415"/>
            </a:xfrm>
            <a:prstGeom prst="rect">
              <a:avLst/>
            </a:prstGeom>
            <a:noFill/>
          </p:spPr>
          <p:txBody>
            <a:bodyPr wrap="square" rtlCol="0">
              <a:spAutoFit/>
            </a:bodyPr>
            <a:lstStyle/>
            <a:p>
              <a:r>
                <a:rPr lang="ja-JP" altLang="en-US" dirty="0">
                  <a:latin typeface="HGSｺﾞｼｯｸM" panose="020B0600000000000000" pitchFamily="50" charset="-128"/>
                  <a:ea typeface="HGSｺﾞｼｯｸM" panose="020B0600000000000000" pitchFamily="50" charset="-128"/>
                </a:rPr>
                <a:t>表面拡散</a:t>
              </a:r>
            </a:p>
          </p:txBody>
        </p:sp>
        <p:cxnSp>
          <p:nvCxnSpPr>
            <p:cNvPr id="12" name="直線矢印コネクタ 11"/>
            <p:cNvCxnSpPr/>
            <p:nvPr/>
          </p:nvCxnSpPr>
          <p:spPr>
            <a:xfrm>
              <a:off x="7526735" y="1663332"/>
              <a:ext cx="0" cy="192447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p:cNvCxnSpPr/>
            <p:nvPr/>
          </p:nvCxnSpPr>
          <p:spPr>
            <a:xfrm>
              <a:off x="5508104" y="3645024"/>
              <a:ext cx="0" cy="135744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4" name="テキスト ボックス 13"/>
            <p:cNvSpPr txBox="1"/>
            <p:nvPr/>
          </p:nvSpPr>
          <p:spPr>
            <a:xfrm rot="5400000">
              <a:off x="6061951" y="2333809"/>
              <a:ext cx="3382380" cy="510415"/>
            </a:xfrm>
            <a:prstGeom prst="rect">
              <a:avLst/>
            </a:prstGeom>
            <a:noFill/>
          </p:spPr>
          <p:txBody>
            <a:bodyPr wrap="square" rtlCol="0">
              <a:spAutoFit/>
            </a:bodyPr>
            <a:lstStyle/>
            <a:p>
              <a:r>
                <a:rPr lang="ja-JP" altLang="en-US" dirty="0">
                  <a:latin typeface="HGSｺﾞｼｯｸM" panose="020B0600000000000000" pitchFamily="50" charset="-128"/>
                  <a:ea typeface="HGSｺﾞｼｯｸM" panose="020B0600000000000000" pitchFamily="50" charset="-128"/>
                </a:rPr>
                <a:t>分子拡散・圧力流</a:t>
              </a:r>
            </a:p>
          </p:txBody>
        </p:sp>
        <p:sp>
          <p:nvSpPr>
            <p:cNvPr id="15" name="テキスト ボックス 14"/>
            <p:cNvSpPr txBox="1"/>
            <p:nvPr/>
          </p:nvSpPr>
          <p:spPr>
            <a:xfrm rot="5400000">
              <a:off x="4355431" y="3788583"/>
              <a:ext cx="2786002" cy="510415"/>
            </a:xfrm>
            <a:prstGeom prst="rect">
              <a:avLst/>
            </a:prstGeom>
            <a:noFill/>
          </p:spPr>
          <p:txBody>
            <a:bodyPr wrap="square" rtlCol="0">
              <a:spAutoFit/>
            </a:bodyPr>
            <a:lstStyle/>
            <a:p>
              <a:r>
                <a:rPr lang="en-US" altLang="ja-JP" dirty="0" err="1">
                  <a:latin typeface="HGSｺﾞｼｯｸM" panose="020B0600000000000000" pitchFamily="50" charset="-128"/>
                  <a:ea typeface="HGSｺﾞｼｯｸM" panose="020B0600000000000000" pitchFamily="50" charset="-128"/>
                  <a:cs typeface="Times New Roman" panose="02020603050405020304" pitchFamily="18" charset="0"/>
                </a:rPr>
                <a:t>Kunudsen</a:t>
              </a:r>
              <a:r>
                <a:rPr lang="ja-JP" altLang="en-US" dirty="0">
                  <a:latin typeface="HGSｺﾞｼｯｸM" panose="020B0600000000000000" pitchFamily="50" charset="-128"/>
                  <a:ea typeface="HGSｺﾞｼｯｸM" panose="020B0600000000000000" pitchFamily="50" charset="-128"/>
                </a:rPr>
                <a:t>拡散</a:t>
              </a:r>
            </a:p>
          </p:txBody>
        </p:sp>
        <p:sp>
          <p:nvSpPr>
            <p:cNvPr id="16" name="楕円 21"/>
            <p:cNvSpPr/>
            <p:nvPr/>
          </p:nvSpPr>
          <p:spPr>
            <a:xfrm rot="16200000">
              <a:off x="7271537" y="2203869"/>
              <a:ext cx="66561" cy="65462"/>
            </a:xfrm>
            <a:prstGeom prst="ellipse">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sz="2000">
                <a:latin typeface="HGSｺﾞｼｯｸM" panose="020B0600000000000000" pitchFamily="50" charset="-128"/>
                <a:ea typeface="HGSｺﾞｼｯｸM" panose="020B0600000000000000" pitchFamily="50" charset="-128"/>
              </a:endParaRPr>
            </a:p>
          </p:txBody>
        </p:sp>
        <p:sp>
          <p:nvSpPr>
            <p:cNvPr id="17" name="楕円 22"/>
            <p:cNvSpPr/>
            <p:nvPr/>
          </p:nvSpPr>
          <p:spPr>
            <a:xfrm rot="16200000">
              <a:off x="6875707" y="2930940"/>
              <a:ext cx="66561" cy="65462"/>
            </a:xfrm>
            <a:prstGeom prst="ellipse">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sz="2000">
                <a:latin typeface="HGSｺﾞｼｯｸM" panose="020B0600000000000000" pitchFamily="50" charset="-128"/>
                <a:ea typeface="HGSｺﾞｼｯｸM" panose="020B0600000000000000" pitchFamily="50" charset="-128"/>
              </a:endParaRPr>
            </a:p>
          </p:txBody>
        </p:sp>
        <p:sp>
          <p:nvSpPr>
            <p:cNvPr id="18" name="楕円 23"/>
            <p:cNvSpPr/>
            <p:nvPr/>
          </p:nvSpPr>
          <p:spPr>
            <a:xfrm rot="16200000">
              <a:off x="7235747" y="3434996"/>
              <a:ext cx="66561" cy="65462"/>
            </a:xfrm>
            <a:prstGeom prst="ellipse">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sz="2000">
                <a:latin typeface="HGSｺﾞｼｯｸM" panose="020B0600000000000000" pitchFamily="50" charset="-128"/>
                <a:ea typeface="HGSｺﾞｼｯｸM" panose="020B0600000000000000" pitchFamily="50" charset="-128"/>
              </a:endParaRPr>
            </a:p>
          </p:txBody>
        </p:sp>
      </p:grpSp>
      <p:sp>
        <p:nvSpPr>
          <p:cNvPr id="19" name="正方形/長方形 18"/>
          <p:cNvSpPr/>
          <p:nvPr/>
        </p:nvSpPr>
        <p:spPr>
          <a:xfrm>
            <a:off x="246970" y="3700687"/>
            <a:ext cx="3971044" cy="338554"/>
          </a:xfrm>
          <a:prstGeom prst="rect">
            <a:avLst/>
          </a:prstGeom>
        </p:spPr>
        <p:txBody>
          <a:bodyPr wrap="square">
            <a:spAutoFit/>
          </a:bodyPr>
          <a:lstStyle/>
          <a:p>
            <a:r>
              <a:rPr lang="ja-JP" altLang="en-US" sz="1600" dirty="0">
                <a:latin typeface="HGSｺﾞｼｯｸM" pitchFamily="50" charset="-128"/>
                <a:ea typeface="HGSｺﾞｼｯｸM" pitchFamily="50" charset="-128"/>
              </a:rPr>
              <a:t>吸着材内の細孔モデルと各種の移動抵抗</a:t>
            </a:r>
            <a:endParaRPr lang="ja-JP" altLang="en-US" sz="1200" dirty="0">
              <a:latin typeface="HGSｺﾞｼｯｸM" pitchFamily="50" charset="-128"/>
              <a:ea typeface="HGSｺﾞｼｯｸM" pitchFamily="50" charset="-128"/>
            </a:endParaRPr>
          </a:p>
        </p:txBody>
      </p:sp>
      <p:sp>
        <p:nvSpPr>
          <p:cNvPr id="20" name="コンテンツ プレースホルダー 2"/>
          <p:cNvSpPr txBox="1">
            <a:spLocks/>
          </p:cNvSpPr>
          <p:nvPr/>
        </p:nvSpPr>
        <p:spPr>
          <a:xfrm>
            <a:off x="3250657" y="1161331"/>
            <a:ext cx="5538652" cy="28249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00" dirty="0">
                <a:latin typeface="HGSｺﾞｼｯｸM" panose="020B0600000000000000" pitchFamily="50" charset="-128"/>
                <a:ea typeface="HGSｺﾞｼｯｸM" panose="020B0600000000000000" pitchFamily="50" charset="-128"/>
              </a:rPr>
              <a:t>物質移動</a:t>
            </a:r>
            <a:endParaRPr lang="en-US" altLang="ja-JP" sz="1800" dirty="0">
              <a:latin typeface="HGSｺﾞｼｯｸM" panose="020B0600000000000000" pitchFamily="50" charset="-128"/>
              <a:ea typeface="HGSｺﾞｼｯｸM" panose="020B0600000000000000" pitchFamily="50" charset="-128"/>
            </a:endParaRPr>
          </a:p>
          <a:p>
            <a:pPr marL="0" indent="0">
              <a:buFont typeface="Arial" panose="020B0604020202020204" pitchFamily="34" charset="0"/>
              <a:buNone/>
            </a:pPr>
            <a:r>
              <a:rPr lang="ja-JP" altLang="en-US" sz="1800" dirty="0">
                <a:latin typeface="HGSｺﾞｼｯｸM" panose="020B0600000000000000" pitchFamily="50" charset="-128"/>
                <a:ea typeface="HGSｺﾞｼｯｸM" panose="020B0600000000000000" pitchFamily="50" charset="-128"/>
              </a:rPr>
              <a:t>濃度境界層（吸着材外表面に付着した薄い境界層）</a:t>
            </a:r>
            <a:endParaRPr lang="en-US" altLang="ja-JP" sz="1800" dirty="0">
              <a:latin typeface="HGSｺﾞｼｯｸM" panose="020B0600000000000000" pitchFamily="50" charset="-128"/>
              <a:ea typeface="HGSｺﾞｼｯｸM" panose="020B0600000000000000" pitchFamily="50" charset="-128"/>
            </a:endParaRPr>
          </a:p>
          <a:p>
            <a:pPr marL="0" indent="0">
              <a:buFont typeface="Arial" panose="020B0604020202020204" pitchFamily="34" charset="0"/>
              <a:buNone/>
            </a:pPr>
            <a:r>
              <a:rPr lang="ja-JP" altLang="en-US" sz="1800" dirty="0">
                <a:latin typeface="HGSｺﾞｼｯｸM" panose="020B0600000000000000" pitchFamily="50" charset="-128"/>
                <a:ea typeface="HGSｺﾞｼｯｸM" panose="020B0600000000000000" pitchFamily="50" charset="-128"/>
              </a:rPr>
              <a:t>細孔拡散 ： 細孔内の気相での拡散</a:t>
            </a:r>
            <a:endParaRPr lang="en-US" altLang="ja-JP" sz="1800" dirty="0">
              <a:latin typeface="HGSｺﾞｼｯｸM" panose="020B0600000000000000" pitchFamily="50" charset="-128"/>
              <a:ea typeface="HGSｺﾞｼｯｸM" panose="020B0600000000000000" pitchFamily="50" charset="-128"/>
            </a:endParaRPr>
          </a:p>
          <a:p>
            <a:pPr marL="625475" indent="-266700">
              <a:buFont typeface="Wingdings" panose="05000000000000000000" pitchFamily="2" charset="2"/>
              <a:buChar char="Ø"/>
            </a:pPr>
            <a:r>
              <a:rPr lang="ja-JP" altLang="en-US" sz="1800" dirty="0">
                <a:latin typeface="HGSｺﾞｼｯｸM" panose="020B0600000000000000" pitchFamily="50" charset="-128"/>
                <a:ea typeface="HGSｺﾞｼｯｸM" panose="020B0600000000000000" pitchFamily="50" charset="-128"/>
              </a:rPr>
              <a:t>分子拡散 ： 平均自由行程 </a:t>
            </a:r>
            <a:r>
              <a:rPr lang="en-US" altLang="ja-JP" sz="1800" dirty="0">
                <a:latin typeface="HGSｺﾞｼｯｸM" panose="020B0600000000000000" pitchFamily="50" charset="-128"/>
                <a:ea typeface="HGSｺﾞｼｯｸM" panose="020B0600000000000000" pitchFamily="50" charset="-128"/>
              </a:rPr>
              <a:t>&lt; </a:t>
            </a:r>
            <a:r>
              <a:rPr lang="ja-JP" altLang="en-US" sz="1800" dirty="0">
                <a:latin typeface="HGSｺﾞｼｯｸM" panose="020B0600000000000000" pitchFamily="50" charset="-128"/>
                <a:ea typeface="HGSｺﾞｼｯｸM" panose="020B0600000000000000" pitchFamily="50" charset="-128"/>
              </a:rPr>
              <a:t>細孔径</a:t>
            </a:r>
            <a:endParaRPr lang="en-US" altLang="ja-JP" sz="1800" dirty="0">
              <a:latin typeface="HGSｺﾞｼｯｸM" panose="020B0600000000000000" pitchFamily="50" charset="-128"/>
              <a:ea typeface="HGSｺﾞｼｯｸM" panose="020B0600000000000000" pitchFamily="50" charset="-128"/>
            </a:endParaRPr>
          </a:p>
          <a:p>
            <a:pPr marL="625475" indent="-266700">
              <a:buFont typeface="Wingdings" panose="05000000000000000000" pitchFamily="2" charset="2"/>
              <a:buChar char="Ø"/>
            </a:pPr>
            <a:r>
              <a:rPr lang="en-US" altLang="ja-JP" sz="1800" dirty="0" err="1">
                <a:latin typeface="HGSｺﾞｼｯｸM" panose="020B0600000000000000" pitchFamily="50" charset="-128"/>
                <a:ea typeface="HGSｺﾞｼｯｸM" panose="020B0600000000000000" pitchFamily="50" charset="-128"/>
                <a:cs typeface="Times New Roman" panose="02020603050405020304" pitchFamily="18" charset="0"/>
              </a:rPr>
              <a:t>Kunudsen</a:t>
            </a:r>
            <a:r>
              <a:rPr lang="ja-JP" altLang="en-US" sz="1800" dirty="0">
                <a:latin typeface="HGSｺﾞｼｯｸM" panose="020B0600000000000000" pitchFamily="50" charset="-128"/>
                <a:ea typeface="HGSｺﾞｼｯｸM" panose="020B0600000000000000" pitchFamily="50" charset="-128"/>
                <a:cs typeface="Times New Roman" panose="02020603050405020304" pitchFamily="18" charset="0"/>
              </a:rPr>
              <a:t>拡散 ： 平均自由行程 </a:t>
            </a:r>
            <a:r>
              <a:rPr lang="en-US" altLang="ja-JP" sz="1800" dirty="0">
                <a:latin typeface="HGSｺﾞｼｯｸM" panose="020B0600000000000000" pitchFamily="50" charset="-128"/>
                <a:ea typeface="HGSｺﾞｼｯｸM" panose="020B0600000000000000" pitchFamily="50" charset="-128"/>
                <a:cs typeface="Times New Roman" panose="02020603050405020304" pitchFamily="18" charset="0"/>
              </a:rPr>
              <a:t>&gt; </a:t>
            </a:r>
            <a:r>
              <a:rPr lang="ja-JP" altLang="en-US" sz="1800" dirty="0">
                <a:latin typeface="HGSｺﾞｼｯｸM" panose="020B0600000000000000" pitchFamily="50" charset="-128"/>
                <a:ea typeface="HGSｺﾞｼｯｸM" panose="020B0600000000000000" pitchFamily="50" charset="-128"/>
                <a:cs typeface="Times New Roman" panose="02020603050405020304" pitchFamily="18" charset="0"/>
              </a:rPr>
              <a:t>細孔径</a:t>
            </a:r>
            <a:endParaRPr lang="en-US" altLang="ja-JP" sz="1800" dirty="0">
              <a:latin typeface="HGSｺﾞｼｯｸM" panose="020B0600000000000000" pitchFamily="50" charset="-128"/>
              <a:ea typeface="HGSｺﾞｼｯｸM" panose="020B0600000000000000" pitchFamily="50" charset="-128"/>
              <a:cs typeface="Times New Roman" panose="02020603050405020304" pitchFamily="18" charset="0"/>
            </a:endParaRPr>
          </a:p>
          <a:p>
            <a:pPr marL="0" indent="0">
              <a:buNone/>
            </a:pPr>
            <a:r>
              <a:rPr lang="ja-JP" altLang="en-US" sz="1800" dirty="0">
                <a:latin typeface="HGSｺﾞｼｯｸM" panose="020B0600000000000000" pitchFamily="50" charset="-128"/>
                <a:ea typeface="HGSｺﾞｼｯｸM" panose="020B0600000000000000" pitchFamily="50" charset="-128"/>
              </a:rPr>
              <a:t>圧力流れ ： 細孔内の圧力差で流動</a:t>
            </a:r>
            <a:endParaRPr lang="en-US" altLang="ja-JP" sz="1800" dirty="0">
              <a:latin typeface="HGSｺﾞｼｯｸM" panose="020B0600000000000000" pitchFamily="50" charset="-128"/>
              <a:ea typeface="HGSｺﾞｼｯｸM" panose="020B0600000000000000" pitchFamily="50" charset="-128"/>
            </a:endParaRPr>
          </a:p>
          <a:p>
            <a:pPr marL="1171575" indent="-1171575">
              <a:buNone/>
            </a:pPr>
            <a:r>
              <a:rPr lang="ja-JP" altLang="en-US" sz="1800" dirty="0">
                <a:solidFill>
                  <a:srgbClr val="0000FF"/>
                </a:solidFill>
                <a:latin typeface="HGSｺﾞｼｯｸM" panose="020B0600000000000000" pitchFamily="50" charset="-128"/>
                <a:ea typeface="HGSｺﾞｼｯｸM" panose="020B0600000000000000" pitchFamily="50" charset="-128"/>
                <a:cs typeface="Times New Roman" panose="02020603050405020304" pitchFamily="18" charset="0"/>
              </a:rPr>
              <a:t>表面拡散 </a:t>
            </a:r>
            <a:r>
              <a:rPr lang="ja-JP" altLang="en-US" sz="1800" dirty="0">
                <a:latin typeface="HGSｺﾞｼｯｸM" panose="020B0600000000000000" pitchFamily="50" charset="-128"/>
                <a:ea typeface="HGSｺﾞｼｯｸM" panose="020B0600000000000000" pitchFamily="50" charset="-128"/>
                <a:cs typeface="Times New Roman" panose="02020603050405020304" pitchFamily="18" charset="0"/>
              </a:rPr>
              <a:t>： </a:t>
            </a:r>
            <a:r>
              <a:rPr lang="ja-JP" altLang="en-US" sz="1800" dirty="0">
                <a:solidFill>
                  <a:srgbClr val="0000FF"/>
                </a:solidFill>
                <a:latin typeface="HGSｺﾞｼｯｸM" panose="020B0600000000000000" pitchFamily="50" charset="-128"/>
                <a:ea typeface="HGSｺﾞｼｯｸM" panose="020B0600000000000000" pitchFamily="50" charset="-128"/>
                <a:cs typeface="Times New Roman" panose="02020603050405020304" pitchFamily="18" charset="0"/>
              </a:rPr>
              <a:t>細孔壁に吸着された状態で濃度分布を小さくする方向に表面を拡散</a:t>
            </a:r>
            <a:endParaRPr lang="en-US" altLang="ja-JP" sz="1800" dirty="0">
              <a:solidFill>
                <a:srgbClr val="0000FF"/>
              </a:solidFill>
              <a:latin typeface="HGSｺﾞｼｯｸM" panose="020B0600000000000000" pitchFamily="50" charset="-128"/>
              <a:ea typeface="HGSｺﾞｼｯｸM" panose="020B0600000000000000" pitchFamily="50" charset="-128"/>
              <a:cs typeface="Times New Roman" panose="02020603050405020304" pitchFamily="18" charset="0"/>
            </a:endParaRPr>
          </a:p>
        </p:txBody>
      </p:sp>
      <p:pic>
        <p:nvPicPr>
          <p:cNvPr id="21" name="図 20"/>
          <p:cNvPicPr>
            <a:picLocks noChangeAspect="1"/>
          </p:cNvPicPr>
          <p:nvPr/>
        </p:nvPicPr>
        <p:blipFill rotWithShape="1">
          <a:blip r:embed="rId3" cstate="print">
            <a:extLst>
              <a:ext uri="{28A0092B-C50C-407E-A947-70E740481C1C}">
                <a14:useLocalDpi xmlns:a14="http://schemas.microsoft.com/office/drawing/2010/main" val="0"/>
              </a:ext>
            </a:extLst>
          </a:blip>
          <a:srcRect l="38857" t="35403" r="39241" b="38304"/>
          <a:stretch/>
        </p:blipFill>
        <p:spPr bwMode="auto">
          <a:xfrm>
            <a:off x="341504" y="4847912"/>
            <a:ext cx="1546645" cy="1395547"/>
          </a:xfrm>
          <a:prstGeom prst="rect">
            <a:avLst/>
          </a:prstGeom>
          <a:ln>
            <a:noFill/>
          </a:ln>
          <a:extLst>
            <a:ext uri="{53640926-AAD7-44D8-BBD7-CCE9431645EC}">
              <a14:shadowObscured xmlns:a14="http://schemas.microsoft.com/office/drawing/2010/main"/>
            </a:ext>
          </a:extLst>
        </p:spPr>
      </p:pic>
      <p:pic>
        <p:nvPicPr>
          <p:cNvPr id="22" name="図 21"/>
          <p:cNvPicPr>
            <a:picLocks noChangeAspect="1"/>
          </p:cNvPicPr>
          <p:nvPr/>
        </p:nvPicPr>
        <p:blipFill rotWithShape="1">
          <a:blip r:embed="rId4"/>
          <a:srcRect l="4235" t="5569" r="26499" b="28550"/>
          <a:stretch/>
        </p:blipFill>
        <p:spPr>
          <a:xfrm>
            <a:off x="1915342" y="4166389"/>
            <a:ext cx="3116189" cy="2392789"/>
          </a:xfrm>
          <a:prstGeom prst="rect">
            <a:avLst/>
          </a:prstGeom>
        </p:spPr>
      </p:pic>
      <p:sp>
        <p:nvSpPr>
          <p:cNvPr id="23" name="正方形/長方形 22"/>
          <p:cNvSpPr/>
          <p:nvPr/>
        </p:nvSpPr>
        <p:spPr>
          <a:xfrm>
            <a:off x="733126" y="6423363"/>
            <a:ext cx="2763071" cy="338554"/>
          </a:xfrm>
          <a:prstGeom prst="rect">
            <a:avLst/>
          </a:prstGeom>
        </p:spPr>
        <p:txBody>
          <a:bodyPr wrap="square">
            <a:spAutoFit/>
          </a:bodyPr>
          <a:lstStyle/>
          <a:p>
            <a:r>
              <a:rPr lang="en-US" altLang="ja-JP" sz="1600" dirty="0">
                <a:latin typeface="HGSｺﾞｼｯｸM" pitchFamily="50" charset="-128"/>
                <a:ea typeface="HGSｺﾞｼｯｸM" pitchFamily="50" charset="-128"/>
              </a:rPr>
              <a:t>QCM</a:t>
            </a:r>
            <a:r>
              <a:rPr lang="ja-JP" altLang="en-US" sz="1600" dirty="0">
                <a:latin typeface="HGSｺﾞｼｯｸM" pitchFamily="50" charset="-128"/>
                <a:ea typeface="HGSｺﾞｼｯｸM" pitchFamily="50" charset="-128"/>
              </a:rPr>
              <a:t>センサで吸着速度測定</a:t>
            </a:r>
            <a:endParaRPr lang="ja-JP" altLang="en-US" sz="1200" dirty="0">
              <a:latin typeface="HGSｺﾞｼｯｸM" pitchFamily="50" charset="-128"/>
              <a:ea typeface="HGSｺﾞｼｯｸM" pitchFamily="50" charset="-128"/>
            </a:endParaRPr>
          </a:p>
        </p:txBody>
      </p:sp>
      <p:sp>
        <p:nvSpPr>
          <p:cNvPr id="3" name="正方形/長方形 2"/>
          <p:cNvSpPr/>
          <p:nvPr/>
        </p:nvSpPr>
        <p:spPr>
          <a:xfrm>
            <a:off x="4912862" y="4968694"/>
            <a:ext cx="3979617" cy="1200329"/>
          </a:xfrm>
          <a:prstGeom prst="rect">
            <a:avLst/>
          </a:prstGeom>
        </p:spPr>
        <p:txBody>
          <a:bodyPr wrap="square">
            <a:spAutoFit/>
          </a:bodyPr>
          <a:lstStyle/>
          <a:p>
            <a:pPr lvl="0">
              <a:defRPr/>
            </a:pPr>
            <a:r>
              <a:rPr lang="ja-JP" altLang="en-US" dirty="0">
                <a:latin typeface="HGSｺﾞｼｯｸM" pitchFamily="50" charset="-128"/>
                <a:ea typeface="HGSｺﾞｼｯｸM" pitchFamily="50" charset="-128"/>
              </a:rPr>
              <a:t>・各種吸着材の反応速度測定</a:t>
            </a:r>
            <a:endParaRPr lang="en-US" altLang="ja-JP" dirty="0">
              <a:latin typeface="HGSｺﾞｼｯｸM" pitchFamily="50" charset="-128"/>
              <a:ea typeface="HGSｺﾞｼｯｸM" pitchFamily="50" charset="-128"/>
            </a:endParaRPr>
          </a:p>
          <a:p>
            <a:pPr lvl="0">
              <a:defRPr/>
            </a:pPr>
            <a:r>
              <a:rPr lang="ja-JP" altLang="en-US" dirty="0">
                <a:latin typeface="HGSｺﾞｼｯｸM" pitchFamily="50" charset="-128"/>
                <a:ea typeface="HGSｺﾞｼｯｸM" pitchFamily="50" charset="-128"/>
              </a:rPr>
              <a:t>・反応速度に及ぼす細孔条件の影響</a:t>
            </a:r>
            <a:endParaRPr lang="en-US" altLang="ja-JP" dirty="0">
              <a:latin typeface="HGSｺﾞｼｯｸM" pitchFamily="50" charset="-128"/>
              <a:ea typeface="HGSｺﾞｼｯｸM" pitchFamily="50" charset="-128"/>
            </a:endParaRPr>
          </a:p>
          <a:p>
            <a:pPr marL="273050" lvl="0" indent="-273050">
              <a:defRPr/>
            </a:pPr>
            <a:r>
              <a:rPr lang="ja-JP" altLang="en-US" dirty="0">
                <a:latin typeface="HGSｺﾞｼｯｸM" pitchFamily="50" charset="-128"/>
                <a:ea typeface="HGSｺﾞｼｯｸM" pitchFamily="50" charset="-128"/>
              </a:rPr>
              <a:t>・細孔内の</a:t>
            </a:r>
            <a:r>
              <a:rPr lang="ja-JP" altLang="en-US" dirty="0">
                <a:solidFill>
                  <a:srgbClr val="0000FF"/>
                </a:solidFill>
                <a:latin typeface="HGSｺﾞｼｯｸM" pitchFamily="50" charset="-128"/>
                <a:ea typeface="HGSｺﾞｼｯｸM" pitchFamily="50" charset="-128"/>
              </a:rPr>
              <a:t>表面吸着水分子の移動現象の理論モデル作成</a:t>
            </a:r>
          </a:p>
        </p:txBody>
      </p:sp>
      <p:sp>
        <p:nvSpPr>
          <p:cNvPr id="25" name="正方形/長方形 24"/>
          <p:cNvSpPr/>
          <p:nvPr/>
        </p:nvSpPr>
        <p:spPr>
          <a:xfrm>
            <a:off x="4902491" y="4154331"/>
            <a:ext cx="4113919" cy="646331"/>
          </a:xfrm>
          <a:prstGeom prst="rect">
            <a:avLst/>
          </a:prstGeom>
        </p:spPr>
        <p:txBody>
          <a:bodyPr wrap="square">
            <a:spAutoFit/>
          </a:bodyPr>
          <a:lstStyle/>
          <a:p>
            <a:r>
              <a:rPr lang="ja-JP" altLang="en-US" dirty="0">
                <a:latin typeface="HGSｺﾞｼｯｸM" pitchFamily="50" charset="-128"/>
                <a:ea typeface="HGSｺﾞｼｯｸM" pitchFamily="50" charset="-128"/>
              </a:rPr>
              <a:t>吸着材内の細孔内の各抵抗の解明</a:t>
            </a:r>
            <a:endParaRPr lang="en-US" altLang="ja-JP" dirty="0">
              <a:latin typeface="HGSｺﾞｼｯｸM" pitchFamily="50" charset="-128"/>
              <a:ea typeface="HGSｺﾞｼｯｸM" pitchFamily="50" charset="-128"/>
            </a:endParaRPr>
          </a:p>
          <a:p>
            <a:r>
              <a:rPr lang="ja-JP" altLang="en-US" dirty="0">
                <a:solidFill>
                  <a:srgbClr val="FF0000"/>
                </a:solidFill>
                <a:latin typeface="HGSｺﾞｼｯｸM" pitchFamily="50" charset="-128"/>
                <a:ea typeface="HGSｺﾞｼｯｸM" pitchFamily="50" charset="-128"/>
              </a:rPr>
              <a:t>ナノオーダーの細孔構造の設計に有用</a:t>
            </a:r>
            <a:endParaRPr lang="ja-JP" altLang="en-US" sz="1400" dirty="0">
              <a:solidFill>
                <a:srgbClr val="FF0000"/>
              </a:solidFill>
              <a:latin typeface="HGSｺﾞｼｯｸM" pitchFamily="50" charset="-128"/>
              <a:ea typeface="HGSｺﾞｼｯｸM" pitchFamily="50" charset="-128"/>
            </a:endParaRPr>
          </a:p>
        </p:txBody>
      </p:sp>
      <p:sp>
        <p:nvSpPr>
          <p:cNvPr id="24" name="正方形/長方形 23"/>
          <p:cNvSpPr/>
          <p:nvPr/>
        </p:nvSpPr>
        <p:spPr>
          <a:xfrm>
            <a:off x="8059082" y="82451"/>
            <a:ext cx="957328" cy="400110"/>
          </a:xfrm>
          <a:prstGeom prst="rect">
            <a:avLst/>
          </a:prstGeom>
          <a:ln w="19050">
            <a:solidFill>
              <a:srgbClr val="0000FF"/>
            </a:solidFill>
          </a:ln>
        </p:spPr>
        <p:txBody>
          <a:bodyPr wrap="square">
            <a:spAutoFit/>
          </a:bodyPr>
          <a:lstStyle/>
          <a:p>
            <a:pPr lvl="0">
              <a:defRPr/>
            </a:pPr>
            <a:r>
              <a:rPr lang="ja-JP" altLang="en-US" sz="2000" dirty="0">
                <a:latin typeface="HGSｺﾞｼｯｸM" pitchFamily="50" charset="-128"/>
                <a:ea typeface="HGSｺﾞｼｯｸM" pitchFamily="50" charset="-128"/>
              </a:rPr>
              <a:t>卒研生</a:t>
            </a:r>
          </a:p>
        </p:txBody>
      </p:sp>
      <p:sp>
        <p:nvSpPr>
          <p:cNvPr id="4" name="テキスト ボックス 3"/>
          <p:cNvSpPr txBox="1"/>
          <p:nvPr/>
        </p:nvSpPr>
        <p:spPr>
          <a:xfrm>
            <a:off x="0" y="0"/>
            <a:ext cx="7879080" cy="400110"/>
          </a:xfrm>
          <a:prstGeom prst="rect">
            <a:avLst/>
          </a:prstGeom>
          <a:noFill/>
        </p:spPr>
        <p:txBody>
          <a:bodyPr wrap="none" rtlCol="0">
            <a:spAutoFit/>
          </a:bodyPr>
          <a:lstStyle/>
          <a:p>
            <a:r>
              <a:rPr lang="ja-JP" altLang="en-US" sz="2000" dirty="0">
                <a:latin typeface="HGSｺﾞｼｯｸM" panose="020B0600000000000000" pitchFamily="50" charset="-128"/>
                <a:ea typeface="HGSｺﾞｼｯｸM" panose="020B0600000000000000" pitchFamily="50" charset="-128"/>
              </a:rPr>
              <a:t>卒研テーマ：蒸気吸着体内の物質移動抵抗の解明に関する基礎研究</a:t>
            </a:r>
            <a:endParaRPr kumimoji="1" lang="ja-JP" altLang="en-US" sz="2000" dirty="0">
              <a:latin typeface="HGSｺﾞｼｯｸM" panose="020B0600000000000000" pitchFamily="50" charset="-128"/>
              <a:ea typeface="HGSｺﾞｼｯｸM" panose="020B0600000000000000" pitchFamily="50" charset="-128"/>
            </a:endParaRPr>
          </a:p>
        </p:txBody>
      </p:sp>
      <p:sp>
        <p:nvSpPr>
          <p:cNvPr id="26" name="テキスト ボックス 25"/>
          <p:cNvSpPr txBox="1"/>
          <p:nvPr/>
        </p:nvSpPr>
        <p:spPr>
          <a:xfrm>
            <a:off x="-64290" y="459982"/>
            <a:ext cx="9016410" cy="400110"/>
          </a:xfrm>
          <a:prstGeom prst="rect">
            <a:avLst/>
          </a:prstGeom>
          <a:noFill/>
        </p:spPr>
        <p:txBody>
          <a:bodyPr wrap="square" rtlCol="0">
            <a:spAutoFit/>
          </a:bodyPr>
          <a:lstStyle/>
          <a:p>
            <a:r>
              <a:rPr lang="ja-JP" altLang="en-US" sz="2000" dirty="0">
                <a:latin typeface="HGSｺﾞｼｯｸM" panose="020B0600000000000000" pitchFamily="50" charset="-128"/>
                <a:ea typeface="HGSｺﾞｼｯｸM" panose="020B0600000000000000" pitchFamily="50" charset="-128"/>
              </a:rPr>
              <a:t>狙い：膜状吸着体の蒸気吸脱着反応速度計測と熱物質伝達抵抗の解明</a:t>
            </a:r>
            <a:endParaRPr kumimoji="1" lang="ja-JP" altLang="en-US" sz="2000" dirty="0">
              <a:latin typeface="HGSｺﾞｼｯｸM" panose="020B0600000000000000" pitchFamily="50" charset="-128"/>
              <a:ea typeface="HGSｺﾞｼｯｸM" panose="020B0600000000000000" pitchFamily="50" charset="-128"/>
            </a:endParaRPr>
          </a:p>
        </p:txBody>
      </p:sp>
      <p:sp>
        <p:nvSpPr>
          <p:cNvPr id="28" name="テキスト ボックス 27"/>
          <p:cNvSpPr txBox="1"/>
          <p:nvPr/>
        </p:nvSpPr>
        <p:spPr>
          <a:xfrm>
            <a:off x="4368334" y="6570599"/>
            <a:ext cx="4687502" cy="261610"/>
          </a:xfrm>
          <a:prstGeom prst="rect">
            <a:avLst/>
          </a:prstGeom>
          <a:noFill/>
        </p:spPr>
        <p:txBody>
          <a:bodyPr wrap="none" rtlCol="0">
            <a:spAutoFit/>
          </a:bodyPr>
          <a:lstStyle/>
          <a:p>
            <a:r>
              <a:rPr lang="en-US" altLang="ja-JP" sz="1100" dirty="0">
                <a:latin typeface="Times New Roman" panose="02020603050405020304" pitchFamily="18" charset="0"/>
                <a:ea typeface="HGSｺﾞｼｯｸM" panose="020B0600000000000000" pitchFamily="50" charset="-128"/>
                <a:cs typeface="Times New Roman" panose="02020603050405020304" pitchFamily="18" charset="0"/>
              </a:rPr>
              <a:t>Copyright©2011 Thermal Energy Conversion Laboratory, Kyushu University </a:t>
            </a:r>
            <a:endParaRPr kumimoji="1" lang="ja-JP" altLang="en-US" sz="1100" dirty="0">
              <a:latin typeface="Times New Roman" panose="02020603050405020304" pitchFamily="18" charset="0"/>
              <a:ea typeface="HGSｺﾞｼｯｸM" panose="020B0600000000000000" pitchFamily="50" charset="-128"/>
              <a:cs typeface="Times New Roman" panose="02020603050405020304" pitchFamily="18" charset="0"/>
            </a:endParaRPr>
          </a:p>
        </p:txBody>
      </p:sp>
    </p:spTree>
    <p:extLst>
      <p:ext uri="{BB962C8B-B14F-4D97-AF65-F5344CB8AC3E}">
        <p14:creationId xmlns:p14="http://schemas.microsoft.com/office/powerpoint/2010/main" val="2225049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899592" y="5249119"/>
            <a:ext cx="4136147" cy="338554"/>
          </a:xfrm>
          <a:prstGeom prst="rect">
            <a:avLst/>
          </a:prstGeom>
        </p:spPr>
        <p:txBody>
          <a:bodyPr wrap="square">
            <a:spAutoFit/>
          </a:bodyPr>
          <a:lstStyle/>
          <a:p>
            <a:r>
              <a:rPr lang="ja-JP" altLang="en-US" sz="1600" dirty="0">
                <a:latin typeface="HGSｺﾞｼｯｸM" pitchFamily="50" charset="-128"/>
                <a:ea typeface="HGSｺﾞｼｯｸM" pitchFamily="50" charset="-128"/>
              </a:rPr>
              <a:t>吸着冷凍機・ヒートポンプの概要</a:t>
            </a:r>
            <a:endParaRPr lang="ja-JP" altLang="en-US" sz="1200" dirty="0">
              <a:latin typeface="HGSｺﾞｼｯｸM" pitchFamily="50" charset="-128"/>
              <a:ea typeface="HGSｺﾞｼｯｸM" pitchFamily="50" charset="-128"/>
            </a:endParaRPr>
          </a:p>
        </p:txBody>
      </p:sp>
      <p:sp>
        <p:nvSpPr>
          <p:cNvPr id="25" name="正方形/長方形 24"/>
          <p:cNvSpPr/>
          <p:nvPr/>
        </p:nvSpPr>
        <p:spPr>
          <a:xfrm>
            <a:off x="247596" y="5646416"/>
            <a:ext cx="8931869" cy="646331"/>
          </a:xfrm>
          <a:prstGeom prst="rect">
            <a:avLst/>
          </a:prstGeom>
        </p:spPr>
        <p:txBody>
          <a:bodyPr wrap="square">
            <a:spAutoFit/>
          </a:bodyPr>
          <a:lstStyle/>
          <a:p>
            <a:r>
              <a:rPr lang="ja-JP" altLang="en-US" dirty="0">
                <a:latin typeface="HGSｺﾞｼｯｸM" pitchFamily="50" charset="-128"/>
                <a:ea typeface="HGSｺﾞｼｯｸM" pitchFamily="50" charset="-128"/>
              </a:rPr>
              <a:t>院生と一緒に結合層内圧力流れの特性解明のための実験と予測モデルの構築を実施</a:t>
            </a:r>
            <a:endParaRPr lang="en-US" altLang="ja-JP" dirty="0">
              <a:latin typeface="HGSｺﾞｼｯｸM" pitchFamily="50" charset="-128"/>
              <a:ea typeface="HGSｺﾞｼｯｸM" pitchFamily="50" charset="-128"/>
            </a:endParaRPr>
          </a:p>
          <a:p>
            <a:pPr marL="806450" indent="-806450"/>
            <a:r>
              <a:rPr lang="ja-JP" altLang="en-US" dirty="0">
                <a:latin typeface="HGSｺﾞｼｯｸM" pitchFamily="50" charset="-128"/>
                <a:ea typeface="HGSｺﾞｼｯｸM" pitchFamily="50" charset="-128"/>
              </a:rPr>
              <a:t>　</a:t>
            </a:r>
            <a:r>
              <a:rPr lang="ja-JP" altLang="en-US" dirty="0">
                <a:solidFill>
                  <a:srgbClr val="0000FF"/>
                </a:solidFill>
                <a:latin typeface="HGSｺﾞｼｯｸM" pitchFamily="50" charset="-128"/>
                <a:ea typeface="HGSｺﾞｼｯｸM" pitchFamily="50" charset="-128"/>
              </a:rPr>
              <a:t>　</a:t>
            </a:r>
            <a:r>
              <a:rPr lang="ja-JP" altLang="en-US" dirty="0">
                <a:latin typeface="HGSｺﾞｼｯｸM" pitchFamily="50" charset="-128"/>
                <a:ea typeface="HGSｺﾞｼｯｸM" pitchFamily="50" charset="-128"/>
              </a:rPr>
              <a:t>→ </a:t>
            </a:r>
            <a:r>
              <a:rPr lang="ja-JP" altLang="en-US" dirty="0">
                <a:solidFill>
                  <a:srgbClr val="0000FF"/>
                </a:solidFill>
                <a:latin typeface="HGSｺﾞｼｯｸM" pitchFamily="50" charset="-128"/>
                <a:ea typeface="HGSｺﾞｼｯｸM" pitchFamily="50" charset="-128"/>
              </a:rPr>
              <a:t>反応速度特性の検討と最適設計</a:t>
            </a:r>
            <a:r>
              <a:rPr lang="ja-JP" altLang="en-US" dirty="0">
                <a:latin typeface="HGSｺﾞｼｯｸM" pitchFamily="50" charset="-128"/>
                <a:ea typeface="HGSｺﾞｼｯｸM" pitchFamily="50" charset="-128"/>
              </a:rPr>
              <a:t>のためのサイクルシミュレーションへの適用</a:t>
            </a:r>
            <a:endParaRPr lang="en-US" altLang="ja-JP" dirty="0">
              <a:latin typeface="HGSｺﾞｼｯｸM" pitchFamily="50" charset="-128"/>
              <a:ea typeface="HGSｺﾞｼｯｸM" pitchFamily="50" charset="-128"/>
            </a:endParaRPr>
          </a:p>
        </p:txBody>
      </p:sp>
      <p:sp>
        <p:nvSpPr>
          <p:cNvPr id="24" name="正方形/長方形 23"/>
          <p:cNvSpPr/>
          <p:nvPr/>
        </p:nvSpPr>
        <p:spPr>
          <a:xfrm>
            <a:off x="8059082" y="62274"/>
            <a:ext cx="957328" cy="400110"/>
          </a:xfrm>
          <a:prstGeom prst="rect">
            <a:avLst/>
          </a:prstGeom>
          <a:ln w="19050">
            <a:solidFill>
              <a:srgbClr val="0000FF"/>
            </a:solidFill>
          </a:ln>
        </p:spPr>
        <p:txBody>
          <a:bodyPr wrap="square">
            <a:spAutoFit/>
          </a:bodyPr>
          <a:lstStyle/>
          <a:p>
            <a:pPr lvl="0">
              <a:defRPr/>
            </a:pPr>
            <a:r>
              <a:rPr lang="ja-JP" altLang="en-US" sz="2000" dirty="0">
                <a:latin typeface="HGSｺﾞｼｯｸM" pitchFamily="50" charset="-128"/>
                <a:ea typeface="HGSｺﾞｼｯｸM" pitchFamily="50" charset="-128"/>
              </a:rPr>
              <a:t>卒研生</a:t>
            </a:r>
          </a:p>
        </p:txBody>
      </p:sp>
      <p:grpSp>
        <p:nvGrpSpPr>
          <p:cNvPr id="26" name="グループ化 25"/>
          <p:cNvGrpSpPr>
            <a:grpSpLocks noChangeAspect="1"/>
          </p:cNvGrpSpPr>
          <p:nvPr/>
        </p:nvGrpSpPr>
        <p:grpSpPr>
          <a:xfrm>
            <a:off x="410080" y="1337678"/>
            <a:ext cx="4521793" cy="3911441"/>
            <a:chOff x="6110217" y="23307551"/>
            <a:chExt cx="9304940" cy="8048961"/>
          </a:xfrm>
        </p:grpSpPr>
        <p:sp>
          <p:nvSpPr>
            <p:cNvPr id="27" name="テキスト ボックス 26"/>
            <p:cNvSpPr txBox="1"/>
            <p:nvPr/>
          </p:nvSpPr>
          <p:spPr>
            <a:xfrm>
              <a:off x="6110217" y="30749055"/>
              <a:ext cx="9299106" cy="607457"/>
            </a:xfrm>
            <a:prstGeom prst="rect">
              <a:avLst/>
            </a:prstGeom>
            <a:noFill/>
            <a:effectLst/>
          </p:spPr>
          <p:txBody>
            <a:bodyPr wrap="square" lIns="91431" tIns="45716" rIns="91431" bIns="45716" rtlCol="0">
              <a:spAutoFit/>
            </a:bodyPr>
            <a:lstStyle/>
            <a:p>
              <a:pPr algn="ctr"/>
              <a:r>
                <a:rPr lang="ja-JP" altLang="en-US" sz="1200" b="0" dirty="0">
                  <a:ln w="38100">
                    <a:noFill/>
                  </a:ln>
                  <a:solidFill>
                    <a:schemeClr val="tx1">
                      <a:lumMod val="75000"/>
                      <a:lumOff val="25000"/>
                    </a:schemeClr>
                  </a:solidFill>
                  <a:latin typeface="HGSｺﾞｼｯｸM" panose="020B0600000000000000" pitchFamily="50" charset="-128"/>
                  <a:ea typeface="HGSｺﾞｼｯｸM" panose="020B0600000000000000" pitchFamily="50" charset="-128"/>
                </a:rPr>
                <a:t>出典：三菱樹脂株式会社 </a:t>
              </a:r>
              <a:r>
                <a:rPr lang="en-US" altLang="ja-JP" sz="1200" b="0" dirty="0">
                  <a:ln w="38100">
                    <a:noFill/>
                  </a:ln>
                  <a:solidFill>
                    <a:schemeClr val="tx1">
                      <a:lumMod val="75000"/>
                      <a:lumOff val="25000"/>
                    </a:schemeClr>
                  </a:solidFill>
                  <a:latin typeface="HGSｺﾞｼｯｸM" panose="020B0600000000000000" pitchFamily="50" charset="-128"/>
                  <a:ea typeface="HGSｺﾞｼｯｸM" panose="020B0600000000000000" pitchFamily="50" charset="-128"/>
                </a:rPr>
                <a:t>AQSOA</a:t>
              </a:r>
              <a:r>
                <a:rPr lang="ja-JP" altLang="en-US" sz="1200" b="0" dirty="0">
                  <a:ln w="38100">
                    <a:noFill/>
                  </a:ln>
                  <a:solidFill>
                    <a:schemeClr val="tx1">
                      <a:lumMod val="75000"/>
                      <a:lumOff val="25000"/>
                    </a:schemeClr>
                  </a:solidFill>
                  <a:latin typeface="HGSｺﾞｼｯｸM" panose="020B0600000000000000" pitchFamily="50" charset="-128"/>
                  <a:ea typeface="HGSｺﾞｼｯｸM" panose="020B0600000000000000" pitchFamily="50" charset="-128"/>
                </a:rPr>
                <a:t>吸着冷凍機カタログ</a:t>
              </a:r>
              <a:endParaRPr lang="en-US" altLang="ja-JP" sz="1200" b="0" dirty="0">
                <a:ln w="38100">
                  <a:noFill/>
                </a:ln>
                <a:solidFill>
                  <a:schemeClr val="tx1">
                    <a:lumMod val="75000"/>
                    <a:lumOff val="25000"/>
                  </a:schemeClr>
                </a:solidFill>
                <a:latin typeface="HGSｺﾞｼｯｸM" panose="020B0600000000000000" pitchFamily="50" charset="-128"/>
                <a:ea typeface="HGSｺﾞｼｯｸM" panose="020B0600000000000000" pitchFamily="50" charset="-128"/>
              </a:endParaRPr>
            </a:p>
          </p:txBody>
        </p:sp>
        <p:grpSp>
          <p:nvGrpSpPr>
            <p:cNvPr id="28" name="グループ化 27"/>
            <p:cNvGrpSpPr/>
            <p:nvPr/>
          </p:nvGrpSpPr>
          <p:grpSpPr>
            <a:xfrm>
              <a:off x="6110217" y="23307551"/>
              <a:ext cx="9304940" cy="7319996"/>
              <a:chOff x="1824176" y="10343088"/>
              <a:chExt cx="10226098" cy="8044652"/>
            </a:xfrm>
          </p:grpSpPr>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176" y="10343088"/>
                <a:ext cx="10219687" cy="8044652"/>
              </a:xfrm>
              <a:prstGeom prst="rect">
                <a:avLst/>
              </a:prstGeom>
              <a:noFill/>
              <a:ln>
                <a:noFill/>
              </a:ln>
              <a:effectLst>
                <a:outerShdw blurRad="127000" dist="38100" dir="2700000" algn="tl"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正方形/長方形 29"/>
              <p:cNvSpPr/>
              <p:nvPr/>
            </p:nvSpPr>
            <p:spPr>
              <a:xfrm>
                <a:off x="10604797" y="10601912"/>
                <a:ext cx="1445477" cy="1016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31" name="正方形/長方形 30"/>
              <p:cNvSpPr/>
              <p:nvPr/>
            </p:nvSpPr>
            <p:spPr>
              <a:xfrm>
                <a:off x="9044456" y="11068000"/>
                <a:ext cx="1853185" cy="84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grpSp>
      </p:grpSp>
      <p:sp>
        <p:nvSpPr>
          <p:cNvPr id="32" name="テキスト ボックス 31"/>
          <p:cNvSpPr txBox="1"/>
          <p:nvPr/>
        </p:nvSpPr>
        <p:spPr>
          <a:xfrm>
            <a:off x="5253788" y="5128350"/>
            <a:ext cx="3407437" cy="584767"/>
          </a:xfrm>
          <a:prstGeom prst="rect">
            <a:avLst/>
          </a:prstGeom>
          <a:noFill/>
          <a:effectLst/>
        </p:spPr>
        <p:txBody>
          <a:bodyPr wrap="square" lIns="91431" tIns="45716" rIns="91431" bIns="45716">
            <a:spAutoFit/>
          </a:bodyPr>
          <a:lstStyle/>
          <a:p>
            <a:pPr algn="ctr">
              <a:defRPr/>
            </a:pPr>
            <a:r>
              <a:rPr lang="ja-JP" altLang="en-US" sz="1600" b="0" dirty="0">
                <a:ln w="38100">
                  <a:noFill/>
                </a:ln>
                <a:latin typeface="HGSｺﾞｼｯｸM" panose="020B0600000000000000" pitchFamily="50" charset="-128"/>
                <a:ea typeface="HGSｺﾞｼｯｸM" panose="020B0600000000000000" pitchFamily="50" charset="-128"/>
              </a:rPr>
              <a:t>低熱容量型吸着反応器</a:t>
            </a:r>
            <a:endParaRPr lang="en-US" altLang="ja-JP" sz="1600" b="0" dirty="0">
              <a:ln w="38100">
                <a:noFill/>
              </a:ln>
              <a:latin typeface="HGSｺﾞｼｯｸM" panose="020B0600000000000000" pitchFamily="50" charset="-128"/>
              <a:ea typeface="HGSｺﾞｼｯｸM" panose="020B0600000000000000" pitchFamily="50" charset="-128"/>
            </a:endParaRPr>
          </a:p>
          <a:p>
            <a:pPr algn="ctr">
              <a:defRPr/>
            </a:pPr>
            <a:r>
              <a:rPr lang="ja-JP" altLang="en-US" sz="1600" b="0" dirty="0">
                <a:ln w="38100">
                  <a:noFill/>
                </a:ln>
                <a:latin typeface="HGSｺﾞｼｯｸM" panose="020B0600000000000000" pitchFamily="50" charset="-128"/>
                <a:ea typeface="HGSｺﾞｼｯｸM" panose="020B0600000000000000" pitchFamily="50" charset="-128"/>
              </a:rPr>
              <a:t>（数枚を並列に接続）</a:t>
            </a:r>
            <a:endParaRPr lang="en-US" altLang="ja-JP" sz="1600" b="0" dirty="0">
              <a:ln w="38100">
                <a:noFill/>
              </a:ln>
              <a:latin typeface="HGSｺﾞｼｯｸM" panose="020B0600000000000000" pitchFamily="50" charset="-128"/>
              <a:ea typeface="HGSｺﾞｼｯｸM" panose="020B0600000000000000" pitchFamily="50" charset="-128"/>
            </a:endParaRPr>
          </a:p>
        </p:txBody>
      </p:sp>
      <p:pic>
        <p:nvPicPr>
          <p:cNvPr id="36" name="図 35"/>
          <p:cNvPicPr>
            <a:picLocks noChangeAspect="1"/>
          </p:cNvPicPr>
          <p:nvPr/>
        </p:nvPicPr>
        <p:blipFill rotWithShape="1">
          <a:blip r:embed="rId3" cstate="print">
            <a:extLst>
              <a:ext uri="{28A0092B-C50C-407E-A947-70E740481C1C}">
                <a14:useLocalDpi xmlns:a14="http://schemas.microsoft.com/office/drawing/2010/main" val="0"/>
              </a:ext>
            </a:extLst>
          </a:blip>
          <a:srcRect l="11638" t="13322" r="21450" b="-19"/>
          <a:stretch/>
        </p:blipFill>
        <p:spPr>
          <a:xfrm>
            <a:off x="5508104" y="2542762"/>
            <a:ext cx="2898807" cy="2460509"/>
          </a:xfrm>
          <a:prstGeom prst="rect">
            <a:avLst/>
          </a:prstGeom>
          <a:ln>
            <a:noFill/>
          </a:ln>
        </p:spPr>
      </p:pic>
      <p:sp>
        <p:nvSpPr>
          <p:cNvPr id="37" name="正方形/長方形 5"/>
          <p:cNvSpPr>
            <a:spLocks noChangeArrowheads="1"/>
          </p:cNvSpPr>
          <p:nvPr/>
        </p:nvSpPr>
        <p:spPr bwMode="auto">
          <a:xfrm>
            <a:off x="5105749" y="1357639"/>
            <a:ext cx="3578519" cy="923330"/>
          </a:xfrm>
          <a:prstGeom prst="rect">
            <a:avLst/>
          </a:prstGeom>
          <a:solidFill>
            <a:schemeClr val="bg1"/>
          </a:solidFill>
          <a:ln w="9525">
            <a:solidFill>
              <a:srgbClr val="000000"/>
            </a:solidFill>
            <a:miter lim="800000"/>
            <a:headEnd/>
            <a:tailEnd/>
          </a:ln>
        </p:spPr>
        <p:txBody>
          <a:bodyPr wrap="square">
            <a:spAutoFit/>
          </a:bodyPr>
          <a:lstStyle>
            <a:lvl1pPr marL="342900" indent="-342900" eaLnBrk="0" hangingPunct="0">
              <a:spcBef>
                <a:spcPct val="20000"/>
              </a:spcBef>
              <a:buChar char="•"/>
              <a:defRPr kumimoji="1" sz="6000">
                <a:solidFill>
                  <a:schemeClr val="tx1"/>
                </a:solidFill>
                <a:latin typeface="Times New Roman" pitchFamily="18" charset="0"/>
                <a:ea typeface="ＭＳ Ｐゴシック" charset="-128"/>
              </a:defRPr>
            </a:lvl1pPr>
            <a:lvl2pPr eaLnBrk="0" hangingPunct="0">
              <a:spcBef>
                <a:spcPct val="20000"/>
              </a:spcBef>
              <a:buChar char="–"/>
              <a:defRPr kumimoji="1" sz="5300">
                <a:solidFill>
                  <a:schemeClr val="tx1"/>
                </a:solidFill>
                <a:latin typeface="Times New Roman" pitchFamily="18" charset="0"/>
                <a:ea typeface="ＭＳ Ｐゴシック" charset="-128"/>
              </a:defRPr>
            </a:lvl2pPr>
            <a:lvl3pPr eaLnBrk="0" hangingPunct="0">
              <a:spcBef>
                <a:spcPct val="20000"/>
              </a:spcBef>
              <a:buChar char="•"/>
              <a:defRPr kumimoji="1" sz="45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38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38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38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38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38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3800">
                <a:solidFill>
                  <a:schemeClr val="tx1"/>
                </a:solidFill>
                <a:latin typeface="Times New Roman" pitchFamily="18" charset="0"/>
                <a:ea typeface="ＭＳ Ｐゴシック" charset="-128"/>
              </a:defRPr>
            </a:lvl9pPr>
          </a:lstStyle>
          <a:p>
            <a:pPr marL="0" lvl="1" eaLnBrk="1" hangingPunct="1">
              <a:spcBef>
                <a:spcPct val="0"/>
              </a:spcBef>
              <a:buNone/>
            </a:pPr>
            <a:r>
              <a:rPr lang="ja-JP" altLang="en-US" sz="1800" b="0" dirty="0">
                <a:latin typeface="HGSｺﾞｼｯｸM" panose="020B0600000000000000" pitchFamily="50" charset="-128"/>
                <a:ea typeface="HGSｺﾞｼｯｸM" panose="020B0600000000000000" pitchFamily="50" charset="-128"/>
              </a:rPr>
              <a:t>伝熱面上に</a:t>
            </a:r>
            <a:r>
              <a:rPr lang="ja-JP" altLang="en-US" sz="1800" b="0" dirty="0">
                <a:solidFill>
                  <a:srgbClr val="0000FF"/>
                </a:solidFill>
                <a:latin typeface="HGSｺﾞｼｯｸM" panose="020B0600000000000000" pitchFamily="50" charset="-128"/>
                <a:ea typeface="HGSｺﾞｼｯｸM" panose="020B0600000000000000" pitchFamily="50" charset="-128"/>
              </a:rPr>
              <a:t>吸着材を塗布</a:t>
            </a:r>
            <a:endParaRPr lang="en-US" altLang="ja-JP" sz="1800" b="0" dirty="0">
              <a:solidFill>
                <a:srgbClr val="0000FF"/>
              </a:solidFill>
              <a:latin typeface="HGSｺﾞｼｯｸM" panose="020B0600000000000000" pitchFamily="50" charset="-128"/>
              <a:ea typeface="HGSｺﾞｼｯｸM" panose="020B0600000000000000" pitchFamily="50" charset="-128"/>
            </a:endParaRPr>
          </a:p>
          <a:p>
            <a:pPr marL="542925" lvl="2" indent="-276225" eaLnBrk="1" hangingPunct="1">
              <a:spcBef>
                <a:spcPct val="0"/>
              </a:spcBef>
              <a:buFont typeface="Wingdings" panose="05000000000000000000" pitchFamily="2" charset="2"/>
              <a:buChar char="Ø"/>
            </a:pPr>
            <a:r>
              <a:rPr lang="ja-JP" altLang="en-US" sz="1800" b="0" dirty="0">
                <a:latin typeface="HGSｺﾞｼｯｸM" panose="020B0600000000000000" pitchFamily="50" charset="-128"/>
                <a:ea typeface="HGSｺﾞｼｯｸM" panose="020B0600000000000000" pitchFamily="50" charset="-128"/>
              </a:rPr>
              <a:t>面接触で伝熱性能が向上</a:t>
            </a:r>
            <a:endParaRPr lang="en-US" altLang="ja-JP" sz="1800" b="0" dirty="0">
              <a:latin typeface="HGSｺﾞｼｯｸM" panose="020B0600000000000000" pitchFamily="50" charset="-128"/>
              <a:ea typeface="HGSｺﾞｼｯｸM" panose="020B0600000000000000" pitchFamily="50" charset="-128"/>
            </a:endParaRPr>
          </a:p>
          <a:p>
            <a:pPr marL="542925" lvl="2" eaLnBrk="1" hangingPunct="1">
              <a:spcBef>
                <a:spcPct val="0"/>
              </a:spcBef>
              <a:buNone/>
            </a:pPr>
            <a:r>
              <a:rPr lang="ja-JP" altLang="en-US" sz="1800" b="0" dirty="0">
                <a:latin typeface="HGSｺﾞｼｯｸM" panose="020B0600000000000000" pitchFamily="50" charset="-128"/>
                <a:ea typeface="HGSｺﾞｼｯｸM" panose="020B0600000000000000" pitchFamily="50" charset="-128"/>
              </a:rPr>
              <a:t>⇒反応速度向上</a:t>
            </a:r>
            <a:endParaRPr lang="en-US" altLang="ja-JP" sz="1800" b="0" dirty="0">
              <a:latin typeface="HGSｺﾞｼｯｸM" panose="020B0600000000000000" pitchFamily="50" charset="-128"/>
              <a:ea typeface="HGSｺﾞｼｯｸM" panose="020B0600000000000000" pitchFamily="50" charset="-128"/>
            </a:endParaRPr>
          </a:p>
        </p:txBody>
      </p:sp>
      <p:sp>
        <p:nvSpPr>
          <p:cNvPr id="15" name="テキスト ボックス 14"/>
          <p:cNvSpPr txBox="1"/>
          <p:nvPr/>
        </p:nvSpPr>
        <p:spPr>
          <a:xfrm>
            <a:off x="0" y="0"/>
            <a:ext cx="7696200" cy="707886"/>
          </a:xfrm>
          <a:prstGeom prst="rect">
            <a:avLst/>
          </a:prstGeom>
          <a:noFill/>
        </p:spPr>
        <p:txBody>
          <a:bodyPr wrap="square" rtlCol="0">
            <a:spAutoFit/>
          </a:bodyPr>
          <a:lstStyle/>
          <a:p>
            <a:pPr marL="1524000" indent="-1524000"/>
            <a:r>
              <a:rPr lang="ja-JP" altLang="en-US" sz="2000" dirty="0">
                <a:latin typeface="HGSｺﾞｼｯｸM" panose="020B0600000000000000" pitchFamily="50" charset="-128"/>
                <a:ea typeface="HGSｺﾞｼｯｸM" panose="020B0600000000000000" pitchFamily="50" charset="-128"/>
              </a:rPr>
              <a:t>卒研テーマ：低熱容量型蒸気吸着反応器内の蒸気浸透性の解明と吸着式</a:t>
            </a:r>
            <a:r>
              <a:rPr lang="en-US" altLang="ja-JP" sz="2000" dirty="0">
                <a:latin typeface="HGSｺﾞｼｯｸM" panose="020B0600000000000000" pitchFamily="50" charset="-128"/>
                <a:ea typeface="HGSｺﾞｼｯｸM" panose="020B0600000000000000" pitchFamily="50" charset="-128"/>
              </a:rPr>
              <a:t>HP</a:t>
            </a:r>
            <a:r>
              <a:rPr lang="ja-JP" altLang="en-US" sz="2000" dirty="0">
                <a:latin typeface="HGSｺﾞｼｯｸM" panose="020B0600000000000000" pitchFamily="50" charset="-128"/>
                <a:ea typeface="HGSｺﾞｼｯｸM" panose="020B0600000000000000" pitchFamily="50" charset="-128"/>
              </a:rPr>
              <a:t>の出力予測への応用</a:t>
            </a:r>
            <a:endParaRPr kumimoji="1" lang="ja-JP" altLang="en-US" sz="2000" dirty="0">
              <a:latin typeface="HGSｺﾞｼｯｸM" panose="020B0600000000000000" pitchFamily="50" charset="-128"/>
              <a:ea typeface="HGSｺﾞｼｯｸM" panose="020B0600000000000000" pitchFamily="50" charset="-128"/>
            </a:endParaRPr>
          </a:p>
        </p:txBody>
      </p:sp>
      <p:sp>
        <p:nvSpPr>
          <p:cNvPr id="16" name="テキスト ボックス 15"/>
          <p:cNvSpPr txBox="1"/>
          <p:nvPr/>
        </p:nvSpPr>
        <p:spPr>
          <a:xfrm>
            <a:off x="0" y="663291"/>
            <a:ext cx="8905002" cy="400110"/>
          </a:xfrm>
          <a:prstGeom prst="rect">
            <a:avLst/>
          </a:prstGeom>
          <a:noFill/>
        </p:spPr>
        <p:txBody>
          <a:bodyPr wrap="none" rtlCol="0">
            <a:spAutoFit/>
          </a:bodyPr>
          <a:lstStyle/>
          <a:p>
            <a:r>
              <a:rPr lang="ja-JP" altLang="en-US" sz="2000" dirty="0">
                <a:latin typeface="HGSｺﾞｼｯｸM" panose="020B0600000000000000" pitchFamily="50" charset="-128"/>
                <a:ea typeface="HGSｺﾞｼｯｸM" panose="020B0600000000000000" pitchFamily="50" charset="-128"/>
              </a:rPr>
              <a:t>狙い：伝熱面一体型蒸気吸着体の熱物質伝達特性解明と吸着冷凍機への応用</a:t>
            </a:r>
          </a:p>
        </p:txBody>
      </p:sp>
      <p:sp>
        <p:nvSpPr>
          <p:cNvPr id="17" name="テキスト ボックス 16"/>
          <p:cNvSpPr txBox="1"/>
          <p:nvPr/>
        </p:nvSpPr>
        <p:spPr>
          <a:xfrm>
            <a:off x="4368334" y="6570599"/>
            <a:ext cx="4775666" cy="261610"/>
          </a:xfrm>
          <a:prstGeom prst="rect">
            <a:avLst/>
          </a:prstGeom>
          <a:noFill/>
        </p:spPr>
        <p:txBody>
          <a:bodyPr wrap="none" rtlCol="0">
            <a:spAutoFit/>
          </a:bodyPr>
          <a:lstStyle/>
          <a:p>
            <a:r>
              <a:rPr lang="en-US" altLang="ja-JP" sz="1100" dirty="0">
                <a:latin typeface="Times New Roman" panose="02020603050405020304" pitchFamily="18" charset="0"/>
                <a:ea typeface="HGSｺﾞｼｯｸM" panose="020B0600000000000000" pitchFamily="50" charset="-128"/>
                <a:cs typeface="Times New Roman" panose="02020603050405020304" pitchFamily="18" charset="0"/>
              </a:rPr>
              <a:t>Copyright©2011 Thermal Energy Conversion Laboratory, Kyushu University </a:t>
            </a:r>
            <a:endParaRPr kumimoji="1" lang="ja-JP" altLang="en-US" sz="1100" dirty="0">
              <a:latin typeface="Times New Roman" panose="02020603050405020304" pitchFamily="18" charset="0"/>
              <a:ea typeface="HGSｺﾞｼｯｸM" panose="020B0600000000000000" pitchFamily="50" charset="-128"/>
              <a:cs typeface="Times New Roman" panose="02020603050405020304" pitchFamily="18" charset="0"/>
            </a:endParaRPr>
          </a:p>
        </p:txBody>
      </p:sp>
    </p:spTree>
    <p:extLst>
      <p:ext uri="{BB962C8B-B14F-4D97-AF65-F5344CB8AC3E}">
        <p14:creationId xmlns:p14="http://schemas.microsoft.com/office/powerpoint/2010/main" val="2475720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251520" y="3573817"/>
            <a:ext cx="5552102" cy="677108"/>
          </a:xfrm>
          <a:prstGeom prst="rect">
            <a:avLst/>
          </a:prstGeom>
        </p:spPr>
        <p:txBody>
          <a:bodyPr wrap="square">
            <a:spAutoFit/>
          </a:bodyPr>
          <a:lstStyle/>
          <a:p>
            <a:pPr algn="ctr"/>
            <a:r>
              <a:rPr lang="ja-JP" altLang="en-US" sz="1600" dirty="0">
                <a:latin typeface="HGSｺﾞｼｯｸM" pitchFamily="50" charset="-128"/>
                <a:ea typeface="HGSｺﾞｼｯｸM" pitchFamily="50" charset="-128"/>
              </a:rPr>
              <a:t>植毛伝熱面の写真（左）と植毛面の</a:t>
            </a:r>
            <a:r>
              <a:rPr lang="en-US" altLang="ja-JP" sz="1600" dirty="0">
                <a:latin typeface="HGSｺﾞｼｯｸM" pitchFamily="50" charset="-128"/>
                <a:ea typeface="HGSｺﾞｼｯｸM" pitchFamily="50" charset="-128"/>
              </a:rPr>
              <a:t>SEM</a:t>
            </a:r>
            <a:r>
              <a:rPr lang="ja-JP" altLang="en-US" sz="1600" dirty="0">
                <a:latin typeface="HGSｺﾞｼｯｸM" pitchFamily="50" charset="-128"/>
                <a:ea typeface="HGSｺﾞｼｯｸM" pitchFamily="50" charset="-128"/>
              </a:rPr>
              <a:t>像（右）</a:t>
            </a:r>
            <a:endParaRPr lang="en-US" altLang="ja-JP" sz="1600" dirty="0">
              <a:latin typeface="HGSｺﾞｼｯｸM" pitchFamily="50" charset="-128"/>
              <a:ea typeface="HGSｺﾞｼｯｸM" pitchFamily="50" charset="-128"/>
            </a:endParaRPr>
          </a:p>
          <a:p>
            <a:r>
              <a:rPr lang="ja-JP" altLang="en-US" sz="1050" dirty="0">
                <a:latin typeface="Times New Roman" panose="02020603050405020304" pitchFamily="18" charset="0"/>
                <a:ea typeface="HGSｺﾞｼｯｸM" pitchFamily="50" charset="-128"/>
                <a:cs typeface="Times New Roman" panose="02020603050405020304" pitchFamily="18" charset="0"/>
              </a:rPr>
              <a:t>出典：</a:t>
            </a:r>
            <a:r>
              <a:rPr lang="en-US" altLang="ja-JP" sz="1050" dirty="0">
                <a:latin typeface="Times New Roman" panose="02020603050405020304" pitchFamily="18" charset="0"/>
                <a:ea typeface="HGSｺﾞｼｯｸM" pitchFamily="50" charset="-128"/>
                <a:cs typeface="Times New Roman" panose="02020603050405020304" pitchFamily="18" charset="0"/>
              </a:rPr>
              <a:t>Transactions of the Japan Society of Refrigerating and Air Conditioning Engineers, (2020) </a:t>
            </a:r>
            <a:r>
              <a:rPr lang="en-US" altLang="ja-JP" sz="1050" dirty="0" err="1">
                <a:latin typeface="Times New Roman" panose="02020603050405020304" pitchFamily="18" charset="0"/>
                <a:ea typeface="HGSｺﾞｼｯｸM" pitchFamily="50" charset="-128"/>
                <a:cs typeface="Times New Roman" panose="02020603050405020304" pitchFamily="18" charset="0"/>
              </a:rPr>
              <a:t>doi</a:t>
            </a:r>
            <a:r>
              <a:rPr lang="en-US" altLang="ja-JP" sz="1050" dirty="0">
                <a:latin typeface="Times New Roman" panose="02020603050405020304" pitchFamily="18" charset="0"/>
                <a:ea typeface="HGSｺﾞｼｯｸM" pitchFamily="50" charset="-128"/>
                <a:cs typeface="Times New Roman" panose="02020603050405020304" pitchFamily="18" charset="0"/>
              </a:rPr>
              <a:t>: 10.11322/tjsrae.20-14_EM_OA</a:t>
            </a:r>
            <a:endParaRPr lang="ja-JP" altLang="en-US" sz="1050" dirty="0">
              <a:latin typeface="Times New Roman" panose="02020603050405020304" pitchFamily="18" charset="0"/>
              <a:ea typeface="HGSｺﾞｼｯｸM" pitchFamily="50" charset="-128"/>
              <a:cs typeface="Times New Roman" panose="02020603050405020304" pitchFamily="18" charset="0"/>
            </a:endParaRPr>
          </a:p>
        </p:txBody>
      </p:sp>
      <p:sp>
        <p:nvSpPr>
          <p:cNvPr id="25" name="正方形/長方形 24"/>
          <p:cNvSpPr/>
          <p:nvPr/>
        </p:nvSpPr>
        <p:spPr>
          <a:xfrm>
            <a:off x="492793" y="5468075"/>
            <a:ext cx="7186813" cy="923330"/>
          </a:xfrm>
          <a:prstGeom prst="rect">
            <a:avLst/>
          </a:prstGeom>
        </p:spPr>
        <p:txBody>
          <a:bodyPr wrap="square">
            <a:spAutoFit/>
          </a:bodyPr>
          <a:lstStyle/>
          <a:p>
            <a:r>
              <a:rPr lang="ja-JP" altLang="en-US" dirty="0">
                <a:latin typeface="HGSｺﾞｼｯｸM" pitchFamily="50" charset="-128"/>
                <a:ea typeface="HGSｺﾞｼｯｸM" pitchFamily="50" charset="-128"/>
              </a:rPr>
              <a:t>大学院生と一緒に以下の項目を実施予定</a:t>
            </a:r>
            <a:endParaRPr lang="en-US" altLang="ja-JP" dirty="0">
              <a:latin typeface="HGSｺﾞｼｯｸM" pitchFamily="50" charset="-128"/>
              <a:ea typeface="HGSｺﾞｼｯｸM" pitchFamily="50" charset="-128"/>
            </a:endParaRPr>
          </a:p>
          <a:p>
            <a:r>
              <a:rPr lang="ja-JP" altLang="en-US" dirty="0">
                <a:latin typeface="HGSｺﾞｼｯｸM" pitchFamily="50" charset="-128"/>
                <a:ea typeface="HGSｺﾞｼｯｸM" pitchFamily="50" charset="-128"/>
              </a:rPr>
              <a:t>　吸水速度の測定実験と吸水速度の予測方法の提案</a:t>
            </a:r>
            <a:endParaRPr lang="en-US" altLang="ja-JP" dirty="0">
              <a:latin typeface="HGSｺﾞｼｯｸM" pitchFamily="50" charset="-128"/>
              <a:ea typeface="HGSｺﾞｼｯｸM" pitchFamily="50" charset="-128"/>
            </a:endParaRPr>
          </a:p>
          <a:p>
            <a:r>
              <a:rPr lang="ja-JP" altLang="en-US" dirty="0">
                <a:latin typeface="HGSｺﾞｼｯｸM" pitchFamily="50" charset="-128"/>
                <a:ea typeface="HGSｺﾞｼｯｸM" pitchFamily="50" charset="-128"/>
              </a:rPr>
              <a:t>　蒸発熱伝達率の測定実験と予測方法の提案</a:t>
            </a:r>
            <a:endParaRPr lang="en-US" altLang="ja-JP" dirty="0">
              <a:latin typeface="HGSｺﾞｼｯｸM" pitchFamily="50" charset="-128"/>
              <a:ea typeface="HGSｺﾞｼｯｸM" pitchFamily="50" charset="-128"/>
            </a:endParaRPr>
          </a:p>
        </p:txBody>
      </p:sp>
      <p:sp>
        <p:nvSpPr>
          <p:cNvPr id="24" name="正方形/長方形 23"/>
          <p:cNvSpPr/>
          <p:nvPr/>
        </p:nvSpPr>
        <p:spPr>
          <a:xfrm>
            <a:off x="8059082" y="62274"/>
            <a:ext cx="957328" cy="400110"/>
          </a:xfrm>
          <a:prstGeom prst="rect">
            <a:avLst/>
          </a:prstGeom>
          <a:ln w="19050">
            <a:solidFill>
              <a:srgbClr val="0000FF"/>
            </a:solidFill>
          </a:ln>
        </p:spPr>
        <p:txBody>
          <a:bodyPr wrap="square">
            <a:spAutoFit/>
          </a:bodyPr>
          <a:lstStyle/>
          <a:p>
            <a:pPr lvl="0">
              <a:defRPr/>
            </a:pPr>
            <a:r>
              <a:rPr lang="ja-JP" altLang="en-US" sz="2000" dirty="0">
                <a:latin typeface="HGSｺﾞｼｯｸM" pitchFamily="50" charset="-128"/>
                <a:ea typeface="HGSｺﾞｼｯｸM" pitchFamily="50" charset="-128"/>
              </a:rPr>
              <a:t>卒研生</a:t>
            </a:r>
          </a:p>
        </p:txBody>
      </p:sp>
      <p:sp>
        <p:nvSpPr>
          <p:cNvPr id="37" name="正方形/長方形 5"/>
          <p:cNvSpPr>
            <a:spLocks noChangeArrowheads="1"/>
          </p:cNvSpPr>
          <p:nvPr/>
        </p:nvSpPr>
        <p:spPr bwMode="auto">
          <a:xfrm>
            <a:off x="5861846" y="1389925"/>
            <a:ext cx="2880000" cy="1200329"/>
          </a:xfrm>
          <a:prstGeom prst="rect">
            <a:avLst/>
          </a:prstGeom>
          <a:solidFill>
            <a:schemeClr val="bg1"/>
          </a:solidFill>
          <a:ln w="9525">
            <a:solidFill>
              <a:srgbClr val="000000"/>
            </a:solidFill>
            <a:miter lim="800000"/>
            <a:headEnd/>
            <a:tailEnd/>
          </a:ln>
        </p:spPr>
        <p:txBody>
          <a:bodyPr wrap="square">
            <a:spAutoFit/>
          </a:bodyPr>
          <a:lstStyle>
            <a:lvl1pPr marL="342900" indent="-342900" eaLnBrk="0" hangingPunct="0">
              <a:spcBef>
                <a:spcPct val="20000"/>
              </a:spcBef>
              <a:buChar char="•"/>
              <a:defRPr kumimoji="1" sz="6000">
                <a:solidFill>
                  <a:schemeClr val="tx1"/>
                </a:solidFill>
                <a:latin typeface="Times New Roman" pitchFamily="18" charset="0"/>
                <a:ea typeface="ＭＳ Ｐゴシック" charset="-128"/>
              </a:defRPr>
            </a:lvl1pPr>
            <a:lvl2pPr eaLnBrk="0" hangingPunct="0">
              <a:spcBef>
                <a:spcPct val="20000"/>
              </a:spcBef>
              <a:buChar char="–"/>
              <a:defRPr kumimoji="1" sz="5300">
                <a:solidFill>
                  <a:schemeClr val="tx1"/>
                </a:solidFill>
                <a:latin typeface="Times New Roman" pitchFamily="18" charset="0"/>
                <a:ea typeface="ＭＳ Ｐゴシック" charset="-128"/>
              </a:defRPr>
            </a:lvl2pPr>
            <a:lvl3pPr eaLnBrk="0" hangingPunct="0">
              <a:spcBef>
                <a:spcPct val="20000"/>
              </a:spcBef>
              <a:buChar char="•"/>
              <a:defRPr kumimoji="1" sz="45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38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38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38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38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38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3800">
                <a:solidFill>
                  <a:schemeClr val="tx1"/>
                </a:solidFill>
                <a:latin typeface="Times New Roman" pitchFamily="18" charset="0"/>
                <a:ea typeface="ＭＳ Ｐゴシック" charset="-128"/>
              </a:defRPr>
            </a:lvl9pPr>
          </a:lstStyle>
          <a:p>
            <a:pPr marL="0" lvl="1" eaLnBrk="1" hangingPunct="1">
              <a:spcBef>
                <a:spcPct val="0"/>
              </a:spcBef>
              <a:buNone/>
            </a:pPr>
            <a:r>
              <a:rPr lang="ja-JP" altLang="en-US" sz="1800" b="0" dirty="0">
                <a:latin typeface="HGSｺﾞｼｯｸM" panose="020B0600000000000000" pitchFamily="50" charset="-128"/>
                <a:ea typeface="HGSｺﾞｼｯｸM" panose="020B0600000000000000" pitchFamily="50" charset="-128"/>
              </a:rPr>
              <a:t>植毛伝熱面の特徴</a:t>
            </a:r>
            <a:endParaRPr lang="en-US" altLang="ja-JP" sz="1800" b="0" dirty="0">
              <a:latin typeface="HGSｺﾞｼｯｸM" panose="020B0600000000000000" pitchFamily="50" charset="-128"/>
              <a:ea typeface="HGSｺﾞｼｯｸM" panose="020B0600000000000000" pitchFamily="50" charset="-128"/>
            </a:endParaRPr>
          </a:p>
          <a:p>
            <a:pPr marL="0" lvl="1" eaLnBrk="1" hangingPunct="1">
              <a:spcBef>
                <a:spcPct val="0"/>
              </a:spcBef>
              <a:buNone/>
            </a:pPr>
            <a:r>
              <a:rPr lang="ja-JP" altLang="en-US" sz="1800" b="0" dirty="0">
                <a:latin typeface="HGSｺﾞｼｯｸM" panose="020B0600000000000000" pitchFamily="50" charset="-128"/>
                <a:ea typeface="HGSｺﾞｼｯｸM" panose="020B0600000000000000" pitchFamily="50" charset="-128"/>
              </a:rPr>
              <a:t> 伝熱面に短繊維を植毛</a:t>
            </a:r>
          </a:p>
          <a:p>
            <a:pPr marL="0" lvl="1" eaLnBrk="1" hangingPunct="1">
              <a:spcBef>
                <a:spcPct val="0"/>
              </a:spcBef>
              <a:buNone/>
            </a:pPr>
            <a:r>
              <a:rPr lang="ja-JP" altLang="en-US" sz="1800" b="0" dirty="0">
                <a:latin typeface="HGSｺﾞｼｯｸM" panose="020B0600000000000000" pitchFamily="50" charset="-128"/>
                <a:ea typeface="HGSｺﾞｼｯｸM" panose="020B0600000000000000" pitchFamily="50" charset="-128"/>
              </a:rPr>
              <a:t> 毛管力で液冷媒を吸収</a:t>
            </a:r>
          </a:p>
          <a:p>
            <a:pPr marL="0" lvl="1" eaLnBrk="1" hangingPunct="1">
              <a:spcBef>
                <a:spcPct val="0"/>
              </a:spcBef>
              <a:buNone/>
            </a:pPr>
            <a:r>
              <a:rPr lang="ja-JP" altLang="en-US" sz="1800" b="0" dirty="0">
                <a:latin typeface="HGSｺﾞｼｯｸM" panose="020B0600000000000000" pitchFamily="50" charset="-128"/>
                <a:ea typeface="HGSｺﾞｼｯｸM" panose="020B0600000000000000" pitchFamily="50" charset="-128"/>
              </a:rPr>
              <a:t> 薄液膜による熱伝達向上</a:t>
            </a:r>
            <a:endParaRPr lang="en-US" altLang="ja-JP" sz="1800" b="0" dirty="0">
              <a:latin typeface="HGSｺﾞｼｯｸM" panose="020B0600000000000000" pitchFamily="50" charset="-128"/>
              <a:ea typeface="HGSｺﾞｼｯｸM" panose="020B0600000000000000" pitchFamily="50" charset="-128"/>
            </a:endParaRPr>
          </a:p>
        </p:txBody>
      </p:sp>
      <p:sp>
        <p:nvSpPr>
          <p:cNvPr id="15" name="テキスト ボックス 14"/>
          <p:cNvSpPr txBox="1"/>
          <p:nvPr/>
        </p:nvSpPr>
        <p:spPr>
          <a:xfrm>
            <a:off x="0" y="0"/>
            <a:ext cx="8172400" cy="400110"/>
          </a:xfrm>
          <a:prstGeom prst="rect">
            <a:avLst/>
          </a:prstGeom>
          <a:noFill/>
        </p:spPr>
        <p:txBody>
          <a:bodyPr wrap="square" rtlCol="0">
            <a:spAutoFit/>
          </a:bodyPr>
          <a:lstStyle/>
          <a:p>
            <a:pPr marL="1524000" indent="-1524000"/>
            <a:r>
              <a:rPr lang="ja-JP" altLang="en-US" sz="2000" dirty="0">
                <a:latin typeface="HGSｺﾞｼｯｸM" panose="020B0600000000000000" pitchFamily="50" charset="-128"/>
                <a:ea typeface="HGSｺﾞｼｯｸM" panose="020B0600000000000000" pitchFamily="50" charset="-128"/>
              </a:rPr>
              <a:t>卒研テーマ：植毛伝熱面上の液流動と蒸発熱伝達に関する基礎研究</a:t>
            </a:r>
            <a:endParaRPr kumimoji="1" lang="ja-JP" altLang="en-US" sz="2000" dirty="0">
              <a:latin typeface="HGSｺﾞｼｯｸM" panose="020B0600000000000000" pitchFamily="50" charset="-128"/>
              <a:ea typeface="HGSｺﾞｼｯｸM" panose="020B0600000000000000" pitchFamily="50" charset="-128"/>
            </a:endParaRPr>
          </a:p>
        </p:txBody>
      </p:sp>
      <p:sp>
        <p:nvSpPr>
          <p:cNvPr id="16" name="テキスト ボックス 15"/>
          <p:cNvSpPr txBox="1"/>
          <p:nvPr/>
        </p:nvSpPr>
        <p:spPr>
          <a:xfrm>
            <a:off x="0" y="521432"/>
            <a:ext cx="8135560" cy="400110"/>
          </a:xfrm>
          <a:prstGeom prst="rect">
            <a:avLst/>
          </a:prstGeom>
          <a:noFill/>
        </p:spPr>
        <p:txBody>
          <a:bodyPr wrap="none" rtlCol="0">
            <a:spAutoFit/>
          </a:bodyPr>
          <a:lstStyle/>
          <a:p>
            <a:r>
              <a:rPr lang="ja-JP" altLang="en-US" sz="2000" dirty="0">
                <a:latin typeface="HGSｺﾞｼｯｸM" panose="020B0600000000000000" pitchFamily="50" charset="-128"/>
                <a:ea typeface="HGSｺﾞｼｯｸM" panose="020B0600000000000000" pitchFamily="50" charset="-128"/>
              </a:rPr>
              <a:t>狙い：薄液膜からの蒸発促進機構の解明と自己給水型蒸発器への応用</a:t>
            </a:r>
          </a:p>
        </p:txBody>
      </p:sp>
      <p:sp>
        <p:nvSpPr>
          <p:cNvPr id="17" name="テキスト ボックス 16"/>
          <p:cNvSpPr txBox="1"/>
          <p:nvPr/>
        </p:nvSpPr>
        <p:spPr>
          <a:xfrm>
            <a:off x="4368334" y="6570599"/>
            <a:ext cx="4775666" cy="261610"/>
          </a:xfrm>
          <a:prstGeom prst="rect">
            <a:avLst/>
          </a:prstGeom>
          <a:noFill/>
        </p:spPr>
        <p:txBody>
          <a:bodyPr wrap="none" rtlCol="0">
            <a:spAutoFit/>
          </a:bodyPr>
          <a:lstStyle/>
          <a:p>
            <a:r>
              <a:rPr lang="en-US" altLang="ja-JP" sz="1100" dirty="0">
                <a:latin typeface="Times New Roman" panose="02020603050405020304" pitchFamily="18" charset="0"/>
                <a:ea typeface="HGSｺﾞｼｯｸM" panose="020B0600000000000000" pitchFamily="50" charset="-128"/>
                <a:cs typeface="Times New Roman" panose="02020603050405020304" pitchFamily="18" charset="0"/>
              </a:rPr>
              <a:t>Copyright©2011 Thermal Energy Conversion Laboratory, Kyushu University </a:t>
            </a:r>
            <a:endParaRPr kumimoji="1" lang="ja-JP" altLang="en-US" sz="1100" dirty="0">
              <a:latin typeface="Times New Roman" panose="02020603050405020304" pitchFamily="18" charset="0"/>
              <a:ea typeface="HGSｺﾞｼｯｸM" panose="020B0600000000000000" pitchFamily="50" charset="-128"/>
              <a:cs typeface="Times New Roman" panose="02020603050405020304" pitchFamily="18" charset="0"/>
            </a:endParaRPr>
          </a:p>
        </p:txBody>
      </p:sp>
      <p:pic>
        <p:nvPicPr>
          <p:cNvPr id="18" name="図 17">
            <a:extLst>
              <a:ext uri="{FF2B5EF4-FFF2-40B4-BE49-F238E27FC236}">
                <a16:creationId xmlns:a16="http://schemas.microsoft.com/office/drawing/2014/main" id="{45D29236-C399-4472-947D-4ED488B44CA3}"/>
              </a:ext>
            </a:extLst>
          </p:cNvPr>
          <p:cNvPicPr>
            <a:picLocks noChangeAspect="1"/>
          </p:cNvPicPr>
          <p:nvPr/>
        </p:nvPicPr>
        <p:blipFill rotWithShape="1">
          <a:blip r:embed="rId2">
            <a:extLst>
              <a:ext uri="{28A0092B-C50C-407E-A947-70E740481C1C}">
                <a14:useLocalDpi xmlns:a14="http://schemas.microsoft.com/office/drawing/2010/main" val="0"/>
              </a:ext>
            </a:extLst>
          </a:blip>
          <a:srcRect l="33084" b="20733"/>
          <a:stretch/>
        </p:blipFill>
        <p:spPr bwMode="auto">
          <a:xfrm>
            <a:off x="251520" y="1383747"/>
            <a:ext cx="5477914" cy="2153606"/>
          </a:xfrm>
          <a:prstGeom prst="rect">
            <a:avLst/>
          </a:prstGeom>
          <a:noFill/>
          <a:ln>
            <a:noFill/>
          </a:ln>
        </p:spPr>
      </p:pic>
      <p:sp>
        <p:nvSpPr>
          <p:cNvPr id="20" name="正方形/長方形 19">
            <a:extLst>
              <a:ext uri="{FF2B5EF4-FFF2-40B4-BE49-F238E27FC236}">
                <a16:creationId xmlns:a16="http://schemas.microsoft.com/office/drawing/2014/main" id="{FBA3BBA4-BC1A-4815-9482-72FC6B6E56D2}"/>
              </a:ext>
            </a:extLst>
          </p:cNvPr>
          <p:cNvSpPr/>
          <p:nvPr/>
        </p:nvSpPr>
        <p:spPr>
          <a:xfrm>
            <a:off x="396060" y="4249977"/>
            <a:ext cx="7344816" cy="1200329"/>
          </a:xfrm>
          <a:prstGeom prst="rect">
            <a:avLst/>
          </a:prstGeom>
        </p:spPr>
        <p:txBody>
          <a:bodyPr wrap="square">
            <a:spAutoFit/>
          </a:bodyPr>
          <a:lstStyle/>
          <a:p>
            <a:pPr marL="285750" indent="-285750">
              <a:buFont typeface="Wingdings" panose="05000000000000000000" pitchFamily="2" charset="2"/>
              <a:buChar char="l"/>
            </a:pPr>
            <a:r>
              <a:rPr kumimoji="1" lang="ja-JP" altLang="en-US" dirty="0">
                <a:latin typeface="HGSｺﾞｼｯｸM" panose="020B0600000000000000" pitchFamily="50" charset="-128"/>
                <a:ea typeface="HGSｺﾞｼｯｸM" panose="020B0600000000000000" pitchFamily="50" charset="-128"/>
              </a:rPr>
              <a:t>蒸発促進メカニズムの理解と蒸発速度予測モデルの構築</a:t>
            </a:r>
            <a:endParaRPr kumimoji="1" lang="en-US" altLang="ja-JP" dirty="0">
              <a:latin typeface="HGSｺﾞｼｯｸM" panose="020B0600000000000000" pitchFamily="50" charset="-128"/>
              <a:ea typeface="HGSｺﾞｼｯｸM" panose="020B0600000000000000" pitchFamily="50" charset="-128"/>
            </a:endParaRPr>
          </a:p>
          <a:p>
            <a:pPr marL="447675" indent="-179388">
              <a:buFont typeface="Wingdings" panose="05000000000000000000" pitchFamily="2" charset="2"/>
              <a:buChar char="Ø"/>
            </a:pPr>
            <a:r>
              <a:rPr lang="ja-JP" altLang="en-US" dirty="0">
                <a:latin typeface="HGSｺﾞｼｯｸM" panose="020B0600000000000000" pitchFamily="50" charset="-128"/>
                <a:ea typeface="HGSｺﾞｼｯｸM" panose="020B0600000000000000" pitchFamily="50" charset="-128"/>
              </a:rPr>
              <a:t> </a:t>
            </a:r>
            <a:r>
              <a:rPr lang="ja-JP" altLang="en-US" dirty="0">
                <a:solidFill>
                  <a:srgbClr val="0000FF"/>
                </a:solidFill>
                <a:latin typeface="HGSｺﾞｼｯｸM" panose="020B0600000000000000" pitchFamily="50" charset="-128"/>
                <a:ea typeface="HGSｺﾞｼｯｸM" panose="020B0600000000000000" pitchFamily="50" charset="-128"/>
              </a:rPr>
              <a:t>吸水実験</a:t>
            </a:r>
            <a:r>
              <a:rPr lang="ja-JP" altLang="en-US" dirty="0">
                <a:latin typeface="HGSｺﾞｼｯｸM" panose="020B0600000000000000" pitchFamily="50" charset="-128"/>
                <a:ea typeface="HGSｺﾞｼｯｸM" panose="020B0600000000000000" pitchFamily="50" charset="-128"/>
              </a:rPr>
              <a:t>によって植毛面の</a:t>
            </a:r>
            <a:r>
              <a:rPr lang="ja-JP" altLang="en-US" dirty="0">
                <a:solidFill>
                  <a:srgbClr val="0000FF"/>
                </a:solidFill>
                <a:latin typeface="HGSｺﾞｼｯｸM" panose="020B0600000000000000" pitchFamily="50" charset="-128"/>
                <a:ea typeface="HGSｺﾞｼｯｸM" panose="020B0600000000000000" pitchFamily="50" charset="-128"/>
              </a:rPr>
              <a:t>吸水能力</a:t>
            </a:r>
            <a:r>
              <a:rPr lang="ja-JP" altLang="en-US" dirty="0">
                <a:latin typeface="HGSｺﾞｼｯｸM" panose="020B0600000000000000" pitchFamily="50" charset="-128"/>
                <a:ea typeface="HGSｺﾞｼｯｸM" panose="020B0600000000000000" pitchFamily="50" charset="-128"/>
              </a:rPr>
              <a:t>に及ぼす影響を解明</a:t>
            </a:r>
            <a:endParaRPr lang="en-US" altLang="ja-JP" dirty="0">
              <a:latin typeface="HGSｺﾞｼｯｸM" panose="020B0600000000000000" pitchFamily="50" charset="-128"/>
              <a:ea typeface="HGSｺﾞｼｯｸM" panose="020B0600000000000000" pitchFamily="50" charset="-128"/>
            </a:endParaRPr>
          </a:p>
          <a:p>
            <a:pPr marL="447675" indent="-179388">
              <a:buFont typeface="Wingdings" panose="05000000000000000000" pitchFamily="2" charset="2"/>
              <a:buChar char="Ø"/>
            </a:pPr>
            <a:r>
              <a:rPr lang="ja-JP" altLang="en-US" dirty="0">
                <a:latin typeface="HGSｺﾞｼｯｸM" panose="020B0600000000000000" pitchFamily="50" charset="-128"/>
                <a:ea typeface="HGSｺﾞｼｯｸM" panose="020B0600000000000000" pitchFamily="50" charset="-128"/>
              </a:rPr>
              <a:t> </a:t>
            </a:r>
            <a:r>
              <a:rPr lang="ja-JP" altLang="en-US" dirty="0">
                <a:solidFill>
                  <a:srgbClr val="FF0000"/>
                </a:solidFill>
                <a:latin typeface="HGSｺﾞｼｯｸM" panose="020B0600000000000000" pitchFamily="50" charset="-128"/>
                <a:ea typeface="HGSｺﾞｼｯｸM" panose="020B0600000000000000" pitchFamily="50" charset="-128"/>
              </a:rPr>
              <a:t>蒸発実験</a:t>
            </a:r>
            <a:r>
              <a:rPr lang="ja-JP" altLang="en-US" dirty="0">
                <a:latin typeface="HGSｺﾞｼｯｸM" panose="020B0600000000000000" pitchFamily="50" charset="-128"/>
                <a:ea typeface="HGSｺﾞｼｯｸM" panose="020B0600000000000000" pitchFamily="50" charset="-128"/>
              </a:rPr>
              <a:t>によって植毛面の</a:t>
            </a:r>
            <a:r>
              <a:rPr lang="ja-JP" altLang="en-US" dirty="0">
                <a:solidFill>
                  <a:srgbClr val="FF0000"/>
                </a:solidFill>
                <a:latin typeface="HGSｺﾞｼｯｸM" panose="020B0600000000000000" pitchFamily="50" charset="-128"/>
                <a:ea typeface="HGSｺﾞｼｯｸM" panose="020B0600000000000000" pitchFamily="50" charset="-128"/>
              </a:rPr>
              <a:t>蒸発能力</a:t>
            </a:r>
            <a:r>
              <a:rPr lang="ja-JP" altLang="en-US" dirty="0">
                <a:latin typeface="HGSｺﾞｼｯｸM" panose="020B0600000000000000" pitchFamily="50" charset="-128"/>
                <a:ea typeface="HGSｺﾞｼｯｸM" panose="020B0600000000000000" pitchFamily="50" charset="-128"/>
              </a:rPr>
              <a:t>に及ぼす影響を解明</a:t>
            </a:r>
            <a:endParaRPr lang="en-US" altLang="ja-JP" dirty="0">
              <a:latin typeface="HGSｺﾞｼｯｸM" panose="020B0600000000000000" pitchFamily="50" charset="-128"/>
              <a:ea typeface="HGSｺﾞｼｯｸM" panose="020B0600000000000000" pitchFamily="50" charset="-128"/>
            </a:endParaRPr>
          </a:p>
          <a:p>
            <a:pPr marL="285750" indent="-285750">
              <a:buFont typeface="Wingdings" panose="05000000000000000000" pitchFamily="2" charset="2"/>
              <a:buChar char="l"/>
            </a:pPr>
            <a:r>
              <a:rPr kumimoji="1" lang="ja-JP" altLang="en-US" dirty="0">
                <a:latin typeface="HGSｺﾞｼｯｸM" panose="020B0600000000000000" pitchFamily="50" charset="-128"/>
                <a:ea typeface="HGSｺﾞｼｯｸM" panose="020B0600000000000000" pitchFamily="50" charset="-128"/>
              </a:rPr>
              <a:t>自己給水型蒸発器としての最適設計指針を得る</a:t>
            </a:r>
            <a:endParaRPr kumimoji="1" lang="en-US" altLang="ja-JP" dirty="0">
              <a:latin typeface="HGSｺﾞｼｯｸM" panose="020B0600000000000000" pitchFamily="50" charset="-128"/>
              <a:ea typeface="HGSｺﾞｼｯｸM" panose="020B0600000000000000" pitchFamily="50" charset="-128"/>
            </a:endParaRPr>
          </a:p>
        </p:txBody>
      </p:sp>
      <p:sp>
        <p:nvSpPr>
          <p:cNvPr id="21" name="正方形/長方形 5">
            <a:extLst>
              <a:ext uri="{FF2B5EF4-FFF2-40B4-BE49-F238E27FC236}">
                <a16:creationId xmlns:a16="http://schemas.microsoft.com/office/drawing/2014/main" id="{C1033A66-A368-4B06-86E7-3E02132F175F}"/>
              </a:ext>
            </a:extLst>
          </p:cNvPr>
          <p:cNvSpPr>
            <a:spLocks noChangeArrowheads="1"/>
          </p:cNvSpPr>
          <p:nvPr/>
        </p:nvSpPr>
        <p:spPr bwMode="auto">
          <a:xfrm>
            <a:off x="5877809" y="2802656"/>
            <a:ext cx="2880000" cy="923330"/>
          </a:xfrm>
          <a:prstGeom prst="rect">
            <a:avLst/>
          </a:prstGeom>
          <a:solidFill>
            <a:schemeClr val="bg1"/>
          </a:solidFill>
          <a:ln w="9525">
            <a:solidFill>
              <a:srgbClr val="000000"/>
            </a:solidFill>
            <a:miter lim="800000"/>
            <a:headEnd/>
            <a:tailEnd/>
          </a:ln>
        </p:spPr>
        <p:txBody>
          <a:bodyPr wrap="square">
            <a:spAutoFit/>
          </a:bodyPr>
          <a:lstStyle>
            <a:lvl1pPr marL="342900" indent="-342900" eaLnBrk="0" hangingPunct="0">
              <a:spcBef>
                <a:spcPct val="20000"/>
              </a:spcBef>
              <a:buChar char="•"/>
              <a:defRPr kumimoji="1" sz="6000">
                <a:solidFill>
                  <a:schemeClr val="tx1"/>
                </a:solidFill>
                <a:latin typeface="Times New Roman" pitchFamily="18" charset="0"/>
                <a:ea typeface="ＭＳ Ｐゴシック" charset="-128"/>
              </a:defRPr>
            </a:lvl1pPr>
            <a:lvl2pPr eaLnBrk="0" hangingPunct="0">
              <a:spcBef>
                <a:spcPct val="20000"/>
              </a:spcBef>
              <a:buChar char="–"/>
              <a:defRPr kumimoji="1" sz="5300">
                <a:solidFill>
                  <a:schemeClr val="tx1"/>
                </a:solidFill>
                <a:latin typeface="Times New Roman" pitchFamily="18" charset="0"/>
                <a:ea typeface="ＭＳ Ｐゴシック" charset="-128"/>
              </a:defRPr>
            </a:lvl2pPr>
            <a:lvl3pPr eaLnBrk="0" hangingPunct="0">
              <a:spcBef>
                <a:spcPct val="20000"/>
              </a:spcBef>
              <a:buChar char="•"/>
              <a:defRPr kumimoji="1" sz="45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38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38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38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38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38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3800">
                <a:solidFill>
                  <a:schemeClr val="tx1"/>
                </a:solidFill>
                <a:latin typeface="Times New Roman" pitchFamily="18" charset="0"/>
                <a:ea typeface="ＭＳ Ｐゴシック" charset="-128"/>
              </a:defRPr>
            </a:lvl9pPr>
          </a:lstStyle>
          <a:p>
            <a:pPr marL="0" lvl="1" eaLnBrk="1" hangingPunct="1">
              <a:spcBef>
                <a:spcPct val="0"/>
              </a:spcBef>
              <a:buNone/>
            </a:pPr>
            <a:r>
              <a:rPr lang="ja-JP" altLang="en-US" sz="1800" b="0" dirty="0">
                <a:latin typeface="HGSｺﾞｼｯｸM" panose="020B0600000000000000" pitchFamily="50" charset="-128"/>
                <a:ea typeface="HGSｺﾞｼｯｸM" panose="020B0600000000000000" pitchFamily="50" charset="-128"/>
              </a:rPr>
              <a:t>実用化時のインパクト</a:t>
            </a:r>
            <a:endParaRPr lang="en-US" altLang="ja-JP" sz="1800" b="0" dirty="0">
              <a:latin typeface="HGSｺﾞｼｯｸM" panose="020B0600000000000000" pitchFamily="50" charset="-128"/>
              <a:ea typeface="HGSｺﾞｼｯｸM" panose="020B0600000000000000" pitchFamily="50" charset="-128"/>
            </a:endParaRPr>
          </a:p>
          <a:p>
            <a:pPr marL="0" lvl="1" eaLnBrk="1" hangingPunct="1">
              <a:spcBef>
                <a:spcPct val="0"/>
              </a:spcBef>
              <a:buNone/>
            </a:pPr>
            <a:r>
              <a:rPr lang="ja-JP" altLang="en-US" sz="1800" b="0" dirty="0">
                <a:latin typeface="HGSｺﾞｼｯｸM" panose="020B0600000000000000" pitchFamily="50" charset="-128"/>
                <a:ea typeface="HGSｺﾞｼｯｸM" panose="020B0600000000000000" pitchFamily="50" charset="-128"/>
              </a:rPr>
              <a:t> </a:t>
            </a:r>
            <a:r>
              <a:rPr lang="ja-JP" altLang="en-US" sz="1800" dirty="0">
                <a:latin typeface="HGSｺﾞｼｯｸM" panose="020B0600000000000000" pitchFamily="50" charset="-128"/>
                <a:ea typeface="HGSｺﾞｼｯｸM" panose="020B0600000000000000" pitchFamily="50" charset="-128"/>
              </a:rPr>
              <a:t>蒸発器の小型と簡素化</a:t>
            </a:r>
            <a:endParaRPr lang="en-US" altLang="ja-JP" sz="1800" dirty="0">
              <a:latin typeface="HGSｺﾞｼｯｸM" panose="020B0600000000000000" pitchFamily="50" charset="-128"/>
              <a:ea typeface="HGSｺﾞｼｯｸM" panose="020B0600000000000000" pitchFamily="50" charset="-128"/>
            </a:endParaRPr>
          </a:p>
          <a:p>
            <a:pPr marL="0" lvl="1" eaLnBrk="1" hangingPunct="1">
              <a:spcBef>
                <a:spcPct val="0"/>
              </a:spcBef>
              <a:buNone/>
            </a:pPr>
            <a:r>
              <a:rPr lang="ja-JP" altLang="en-US" sz="1800" dirty="0">
                <a:latin typeface="HGSｺﾞｼｯｸM" panose="020B0600000000000000" pitchFamily="50" charset="-128"/>
                <a:ea typeface="HGSｺﾞｼｯｸM" panose="020B0600000000000000" pitchFamily="50" charset="-128"/>
              </a:rPr>
              <a:t> 排熱利用時の熱回収促進</a:t>
            </a:r>
            <a:endParaRPr lang="en-US" altLang="ja-JP" sz="18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494096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F3BA17-F412-41AF-A3FE-B57D117C107B}"/>
              </a:ext>
            </a:extLst>
          </p:cNvPr>
          <p:cNvSpPr>
            <a:spLocks noGrp="1"/>
          </p:cNvSpPr>
          <p:nvPr>
            <p:ph type="title"/>
          </p:nvPr>
        </p:nvSpPr>
        <p:spPr/>
        <p:txBody>
          <a:bodyPr/>
          <a:lstStyle/>
          <a:p>
            <a:r>
              <a:rPr kumimoji="1" lang="ja-JP" altLang="en-US" dirty="0">
                <a:latin typeface="Meiryo UI" panose="020B0604030504040204" pitchFamily="50" charset="-128"/>
                <a:ea typeface="Meiryo UI" panose="020B0604030504040204" pitchFamily="50" charset="-128"/>
              </a:rPr>
              <a:t>最近の就職先</a:t>
            </a:r>
          </a:p>
        </p:txBody>
      </p:sp>
      <p:sp>
        <p:nvSpPr>
          <p:cNvPr id="3" name="コンテンツ プレースホルダー 2">
            <a:extLst>
              <a:ext uri="{FF2B5EF4-FFF2-40B4-BE49-F238E27FC236}">
                <a16:creationId xmlns:a16="http://schemas.microsoft.com/office/drawing/2014/main" id="{CA4EE008-3C9C-4308-868E-BC74C48A4ACD}"/>
              </a:ext>
            </a:extLst>
          </p:cNvPr>
          <p:cNvSpPr>
            <a:spLocks noGrp="1"/>
          </p:cNvSpPr>
          <p:nvPr>
            <p:ph idx="1"/>
          </p:nvPr>
        </p:nvSpPr>
        <p:spPr>
          <a:xfrm>
            <a:off x="323528" y="1412776"/>
            <a:ext cx="8964488" cy="4525963"/>
          </a:xfrm>
          <a:solidFill>
            <a:schemeClr val="bg1"/>
          </a:solidFill>
        </p:spPr>
        <p:txBody>
          <a:bodyPr>
            <a:normAutofit fontScale="92500" lnSpcReduction="10000"/>
          </a:bodyPr>
          <a:lstStyle/>
          <a:p>
            <a:pPr marL="0" indent="0">
              <a:buNone/>
            </a:pPr>
            <a:r>
              <a:rPr lang="en-US" altLang="ja-JP" sz="2400" dirty="0">
                <a:latin typeface="Meiryo UI" panose="020B0604030504040204" pitchFamily="50" charset="-128"/>
                <a:ea typeface="Meiryo UI" panose="020B0604030504040204" pitchFamily="50" charset="-128"/>
              </a:rPr>
              <a:t>2020</a:t>
            </a:r>
            <a:r>
              <a:rPr lang="ja-JP" altLang="en-US" sz="2400" dirty="0">
                <a:latin typeface="Meiryo UI" panose="020B0604030504040204" pitchFamily="50" charset="-128"/>
                <a:ea typeface="Meiryo UI" panose="020B0604030504040204" pitchFamily="50" charset="-128"/>
              </a:rPr>
              <a:t>年度　</a:t>
            </a:r>
            <a:endParaRPr lang="en-US" altLang="ja-JP" sz="2400" dirty="0">
              <a:latin typeface="Meiryo UI" panose="020B0604030504040204" pitchFamily="50" charset="-128"/>
              <a:ea typeface="Meiryo UI" panose="020B0604030504040204" pitchFamily="50" charset="-128"/>
            </a:endParaRPr>
          </a:p>
          <a:p>
            <a:pPr marL="0" indent="0">
              <a:buNone/>
            </a:pPr>
            <a:r>
              <a:rPr lang="en-US" altLang="ja-JP" sz="2400" dirty="0">
                <a:latin typeface="Meiryo UI" panose="020B0604030504040204" pitchFamily="50" charset="-128"/>
                <a:ea typeface="Meiryo UI" panose="020B0604030504040204" pitchFamily="50" charset="-128"/>
              </a:rPr>
              <a:t>      </a:t>
            </a:r>
            <a:r>
              <a:rPr lang="ja-JP" altLang="en-US" sz="2400" dirty="0">
                <a:latin typeface="Meiryo UI" panose="020B0604030504040204" pitchFamily="50" charset="-128"/>
                <a:ea typeface="Meiryo UI" panose="020B0604030504040204" pitchFamily="50" charset="-128"/>
              </a:rPr>
              <a:t>いすゞ自動車、川崎重工</a:t>
            </a:r>
            <a:endParaRPr lang="en-US" altLang="ja-JP" sz="2400" dirty="0">
              <a:latin typeface="Meiryo UI" panose="020B0604030504040204" pitchFamily="50" charset="-128"/>
              <a:ea typeface="Meiryo UI" panose="020B0604030504040204" pitchFamily="50" charset="-128"/>
            </a:endParaRPr>
          </a:p>
          <a:p>
            <a:pPr marL="0" indent="0">
              <a:buNone/>
            </a:pPr>
            <a:r>
              <a:rPr lang="en-US" altLang="ja-JP" sz="2400" dirty="0">
                <a:latin typeface="Meiryo UI" panose="020B0604030504040204" pitchFamily="50" charset="-128"/>
                <a:ea typeface="Meiryo UI" panose="020B0604030504040204" pitchFamily="50" charset="-128"/>
              </a:rPr>
              <a:t>2019</a:t>
            </a:r>
            <a:r>
              <a:rPr lang="ja-JP" altLang="en-US" sz="2400" dirty="0">
                <a:latin typeface="Meiryo UI" panose="020B0604030504040204" pitchFamily="50" charset="-128"/>
                <a:ea typeface="Meiryo UI" panose="020B0604030504040204" pitchFamily="50" charset="-128"/>
              </a:rPr>
              <a:t>年度　</a:t>
            </a:r>
            <a:endParaRPr lang="en-US" altLang="ja-JP" sz="2400" dirty="0">
              <a:latin typeface="Meiryo UI" panose="020B0604030504040204" pitchFamily="50" charset="-128"/>
              <a:ea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rPr>
              <a:t>　　川崎重工、</a:t>
            </a:r>
            <a:r>
              <a:rPr lang="en-US" altLang="ja-JP" sz="2400" dirty="0">
                <a:latin typeface="Meiryo UI" panose="020B0604030504040204" pitchFamily="50" charset="-128"/>
                <a:ea typeface="Meiryo UI" panose="020B0604030504040204" pitchFamily="50" charset="-128"/>
              </a:rPr>
              <a:t>JR</a:t>
            </a:r>
            <a:r>
              <a:rPr lang="ja-JP" altLang="en-US" sz="2400" dirty="0">
                <a:latin typeface="Meiryo UI" panose="020B0604030504040204" pitchFamily="50" charset="-128"/>
                <a:ea typeface="Meiryo UI" panose="020B0604030504040204" pitchFamily="50" charset="-128"/>
              </a:rPr>
              <a:t>九州、東邦チタニウム、ダイキン</a:t>
            </a:r>
            <a:endParaRPr lang="en-US" altLang="ja-JP" sz="2400" dirty="0">
              <a:latin typeface="Meiryo UI" panose="020B0604030504040204" pitchFamily="50" charset="-128"/>
              <a:ea typeface="Meiryo UI" panose="020B0604030504040204" pitchFamily="50" charset="-128"/>
            </a:endParaRPr>
          </a:p>
          <a:p>
            <a:pPr marL="0" indent="0">
              <a:buNone/>
            </a:pPr>
            <a:r>
              <a:rPr lang="en-US" altLang="ja-JP" sz="2400" dirty="0">
                <a:latin typeface="Meiryo UI" panose="020B0604030504040204" pitchFamily="50" charset="-128"/>
                <a:ea typeface="Meiryo UI" panose="020B0604030504040204" pitchFamily="50" charset="-128"/>
              </a:rPr>
              <a:t>2018</a:t>
            </a:r>
            <a:r>
              <a:rPr lang="ja-JP" altLang="en-US" sz="2400" dirty="0">
                <a:latin typeface="Meiryo UI" panose="020B0604030504040204" pitchFamily="50" charset="-128"/>
                <a:ea typeface="Meiryo UI" panose="020B0604030504040204" pitchFamily="50" charset="-128"/>
              </a:rPr>
              <a:t>年度　</a:t>
            </a:r>
            <a:endParaRPr lang="en-US" altLang="ja-JP" sz="2400" dirty="0">
              <a:latin typeface="Meiryo UI" panose="020B0604030504040204" pitchFamily="50" charset="-128"/>
              <a:ea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rPr>
              <a:t>　　豊田自動織機、住友精密工業、第一生命、関西電力、新日鉄</a:t>
            </a:r>
          </a:p>
          <a:p>
            <a:pPr marL="0" indent="0">
              <a:buNone/>
            </a:pPr>
            <a:r>
              <a:rPr lang="en-US" altLang="ja-JP" sz="2400" dirty="0">
                <a:latin typeface="Meiryo UI" panose="020B0604030504040204" pitchFamily="50" charset="-128"/>
                <a:ea typeface="Meiryo UI" panose="020B0604030504040204" pitchFamily="50" charset="-128"/>
              </a:rPr>
              <a:t>2016</a:t>
            </a:r>
            <a:r>
              <a:rPr lang="ja-JP" altLang="en-US" sz="2400" dirty="0">
                <a:latin typeface="Meiryo UI" panose="020B0604030504040204" pitchFamily="50" charset="-128"/>
                <a:ea typeface="Meiryo UI" panose="020B0604030504040204" pitchFamily="50" charset="-128"/>
              </a:rPr>
              <a:t>年度　</a:t>
            </a:r>
            <a:endParaRPr lang="en-US" altLang="ja-JP" sz="2400" dirty="0">
              <a:latin typeface="Meiryo UI" panose="020B0604030504040204" pitchFamily="50" charset="-128"/>
              <a:ea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rPr>
              <a:t>　　三浦工業、東芝、九電、三菱日立パワーシステムズ、</a:t>
            </a:r>
            <a:r>
              <a:rPr lang="en-US" altLang="ja-JP" sz="2400" dirty="0">
                <a:latin typeface="Meiryo UI" panose="020B0604030504040204" pitchFamily="50" charset="-128"/>
                <a:ea typeface="Meiryo UI" panose="020B0604030504040204" pitchFamily="50" charset="-128"/>
              </a:rPr>
              <a:t>DENSO</a:t>
            </a:r>
          </a:p>
          <a:p>
            <a:pPr marL="0" indent="0">
              <a:buNone/>
            </a:pPr>
            <a:r>
              <a:rPr lang="en-US" altLang="ja-JP" sz="2400" dirty="0">
                <a:latin typeface="Meiryo UI" panose="020B0604030504040204" pitchFamily="50" charset="-128"/>
                <a:ea typeface="Meiryo UI" panose="020B0604030504040204" pitchFamily="50" charset="-128"/>
              </a:rPr>
              <a:t>2015</a:t>
            </a:r>
            <a:r>
              <a:rPr lang="ja-JP" altLang="en-US" sz="2400" dirty="0">
                <a:latin typeface="Meiryo UI" panose="020B0604030504040204" pitchFamily="50" charset="-128"/>
                <a:ea typeface="Meiryo UI" panose="020B0604030504040204" pitchFamily="50" charset="-128"/>
              </a:rPr>
              <a:t>年度　</a:t>
            </a:r>
            <a:endParaRPr lang="en-US" altLang="ja-JP" sz="2400" dirty="0">
              <a:latin typeface="Meiryo UI" panose="020B0604030504040204" pitchFamily="50" charset="-128"/>
              <a:ea typeface="Meiryo UI" panose="020B0604030504040204" pitchFamily="50" charset="-128"/>
            </a:endParaRPr>
          </a:p>
          <a:p>
            <a:pPr marL="0" indent="0">
              <a:buNone/>
            </a:pPr>
            <a:r>
              <a:rPr lang="ja-JP" altLang="en-US" sz="2400" dirty="0">
                <a:latin typeface="Meiryo UI" panose="020B0604030504040204" pitchFamily="50" charset="-128"/>
                <a:ea typeface="Meiryo UI" panose="020B0604030504040204" pitchFamily="50" charset="-128"/>
              </a:rPr>
              <a:t>　　川崎重工、東芝、三菱日立パワーシステムズ、本田技研、運輸局</a:t>
            </a:r>
            <a:endParaRPr lang="en-US" altLang="ja-JP" sz="2400" dirty="0">
              <a:latin typeface="Meiryo UI" panose="020B0604030504040204" pitchFamily="50" charset="-128"/>
              <a:ea typeface="Meiryo UI" panose="020B0604030504040204" pitchFamily="50" charset="-128"/>
            </a:endParaRPr>
          </a:p>
          <a:p>
            <a:pPr marL="0" indent="0">
              <a:buNone/>
            </a:pPr>
            <a:r>
              <a:rPr kumimoji="1" lang="en-US" altLang="ja-JP" sz="2400" dirty="0">
                <a:latin typeface="Meiryo UI" panose="020B0604030504040204" pitchFamily="50" charset="-128"/>
                <a:ea typeface="Meiryo UI" panose="020B0604030504040204" pitchFamily="50" charset="-128"/>
              </a:rPr>
              <a:t>2013</a:t>
            </a:r>
            <a:r>
              <a:rPr kumimoji="1" lang="ja-JP" altLang="en-US" sz="2400" dirty="0">
                <a:latin typeface="Meiryo UI" panose="020B0604030504040204" pitchFamily="50" charset="-128"/>
                <a:ea typeface="Meiryo UI" panose="020B0604030504040204" pitchFamily="50" charset="-128"/>
              </a:rPr>
              <a:t>年度　</a:t>
            </a:r>
            <a:endParaRPr kumimoji="1" lang="en-US" altLang="ja-JP" sz="2400" dirty="0">
              <a:latin typeface="Meiryo UI" panose="020B0604030504040204" pitchFamily="50" charset="-128"/>
              <a:ea typeface="Meiryo UI" panose="020B0604030504040204" pitchFamily="50" charset="-128"/>
            </a:endParaRPr>
          </a:p>
          <a:p>
            <a:pPr marL="0" indent="0">
              <a:buNone/>
            </a:pPr>
            <a:r>
              <a:rPr kumimoji="1" lang="ja-JP" altLang="en-US" sz="2400" dirty="0">
                <a:latin typeface="Meiryo UI" panose="020B0604030504040204" pitchFamily="50" charset="-128"/>
                <a:ea typeface="Meiryo UI" panose="020B0604030504040204" pitchFamily="50" charset="-128"/>
              </a:rPr>
              <a:t>　　三菱電機、日立造船、三井物産</a:t>
            </a:r>
            <a:endParaRPr kumimoji="1" lang="en-US" altLang="ja-JP" sz="2400" dirty="0">
              <a:latin typeface="Meiryo UI" panose="020B0604030504040204" pitchFamily="50" charset="-128"/>
              <a:ea typeface="Meiryo UI" panose="020B0604030504040204" pitchFamily="50" charset="-128"/>
            </a:endParaRPr>
          </a:p>
          <a:p>
            <a:endParaRPr lang="en-US" altLang="ja-JP" sz="24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F3F67497-DC75-4074-8368-FC6EF303748A}"/>
              </a:ext>
            </a:extLst>
          </p:cNvPr>
          <p:cNvSpPr>
            <a:spLocks noGrp="1"/>
          </p:cNvSpPr>
          <p:nvPr>
            <p:ph type="sldNum" sz="quarter" idx="12"/>
          </p:nvPr>
        </p:nvSpPr>
        <p:spPr/>
        <p:txBody>
          <a:bodyPr/>
          <a:lstStyle/>
          <a:p>
            <a:fld id="{82C842DA-6810-4529-9497-F925153453CE}" type="slidenum">
              <a:rPr kumimoji="1" lang="ja-JP" altLang="en-US" smtClean="0"/>
              <a:t>15</a:t>
            </a:fld>
            <a:endParaRPr kumimoji="1" lang="ja-JP" altLang="en-US"/>
          </a:p>
        </p:txBody>
      </p:sp>
    </p:spTree>
    <p:extLst>
      <p:ext uri="{BB962C8B-B14F-4D97-AF65-F5344CB8AC3E}">
        <p14:creationId xmlns:p14="http://schemas.microsoft.com/office/powerpoint/2010/main" val="3007630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729DE-DAD6-4718-BDFB-126BA52F12DF}"/>
              </a:ext>
            </a:extLst>
          </p:cNvPr>
          <p:cNvSpPr>
            <a:spLocks noGrp="1"/>
          </p:cNvSpPr>
          <p:nvPr>
            <p:ph type="title"/>
          </p:nvPr>
        </p:nvSpPr>
        <p:spPr>
          <a:xfrm>
            <a:off x="1043608" y="54083"/>
            <a:ext cx="7056784" cy="994122"/>
          </a:xfrm>
        </p:spPr>
        <p:txBody>
          <a:bodyPr/>
          <a:lstStyle/>
          <a:p>
            <a:r>
              <a:rPr kumimoji="1" lang="ja-JP" altLang="en-US" dirty="0">
                <a:latin typeface="Meiryo UI" panose="020B0604030504040204" pitchFamily="50" charset="-128"/>
                <a:ea typeface="Meiryo UI" panose="020B0604030504040204" pitchFamily="50" charset="-128"/>
              </a:rPr>
              <a:t>研究室内レクレーション</a:t>
            </a:r>
          </a:p>
        </p:txBody>
      </p:sp>
      <p:sp>
        <p:nvSpPr>
          <p:cNvPr id="4" name="スライド番号プレースホルダー 3">
            <a:extLst>
              <a:ext uri="{FF2B5EF4-FFF2-40B4-BE49-F238E27FC236}">
                <a16:creationId xmlns:a16="http://schemas.microsoft.com/office/drawing/2014/main" id="{653216DA-388B-46BB-83D7-AF1320393E93}"/>
              </a:ext>
            </a:extLst>
          </p:cNvPr>
          <p:cNvSpPr>
            <a:spLocks noGrp="1"/>
          </p:cNvSpPr>
          <p:nvPr>
            <p:ph type="sldNum" sz="quarter" idx="12"/>
          </p:nvPr>
        </p:nvSpPr>
        <p:spPr/>
        <p:txBody>
          <a:bodyPr/>
          <a:lstStyle/>
          <a:p>
            <a:fld id="{82C842DA-6810-4529-9497-F925153453CE}" type="slidenum">
              <a:rPr kumimoji="1" lang="ja-JP" altLang="en-US" smtClean="0"/>
              <a:t>16</a:t>
            </a:fld>
            <a:endParaRPr kumimoji="1" lang="ja-JP" altLang="en-US"/>
          </a:p>
        </p:txBody>
      </p:sp>
      <p:pic>
        <p:nvPicPr>
          <p:cNvPr id="8194" name="Picture 2">
            <a:extLst>
              <a:ext uri="{FF2B5EF4-FFF2-40B4-BE49-F238E27FC236}">
                <a16:creationId xmlns:a16="http://schemas.microsoft.com/office/drawing/2014/main" id="{4B05925A-1CBC-4AFD-9BDC-1C3624872DF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1271"/>
          <a:stretch/>
        </p:blipFill>
        <p:spPr bwMode="auto">
          <a:xfrm>
            <a:off x="1187624" y="1176935"/>
            <a:ext cx="6768752" cy="276390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74769C98-608B-41FF-A68C-9320D0DF71B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008" y="4133569"/>
            <a:ext cx="3563888" cy="23759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3F76EDE2-76ED-488D-9362-AE5966F18BD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688067" y="4246320"/>
            <a:ext cx="2592288" cy="215042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426123DF-4C25-4C2E-BD70-F834582FC00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444208" y="4499608"/>
            <a:ext cx="2301892" cy="164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841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639D24-2CC3-4617-957C-EFBC4008848E}"/>
              </a:ext>
            </a:extLst>
          </p:cNvPr>
          <p:cNvSpPr>
            <a:spLocks noGrp="1"/>
          </p:cNvSpPr>
          <p:nvPr>
            <p:ph type="title"/>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EFCF5C7-540D-402F-AD70-07D49032523F}"/>
              </a:ext>
            </a:extLst>
          </p:cNvPr>
          <p:cNvSpPr>
            <a:spLocks noGrp="1"/>
          </p:cNvSpPr>
          <p:nvPr>
            <p:ph type="sldNum" sz="quarter" idx="12"/>
          </p:nvPr>
        </p:nvSpPr>
        <p:spPr/>
        <p:txBody>
          <a:bodyPr/>
          <a:lstStyle/>
          <a:p>
            <a:fld id="{82C842DA-6810-4529-9497-F925153453CE}" type="slidenum">
              <a:rPr kumimoji="1" lang="ja-JP" altLang="en-US" smtClean="0"/>
              <a:t>17</a:t>
            </a:fld>
            <a:endParaRPr kumimoji="1" lang="ja-JP" altLang="en-US"/>
          </a:p>
        </p:txBody>
      </p:sp>
      <p:pic>
        <p:nvPicPr>
          <p:cNvPr id="9218" name="Picture 2">
            <a:extLst>
              <a:ext uri="{FF2B5EF4-FFF2-40B4-BE49-F238E27FC236}">
                <a16:creationId xmlns:a16="http://schemas.microsoft.com/office/drawing/2014/main" id="{96D71243-E911-4D4A-B94B-6BA1A9F0C9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536" y="627683"/>
            <a:ext cx="3275856" cy="2183904"/>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F17E4558-A0FE-4BAD-9B58-BD1BDF1A34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5656" y="259875"/>
            <a:ext cx="4753688" cy="3169125"/>
          </a:xfrm>
          <a:prstGeom prst="rect">
            <a:avLst/>
          </a:prstGeom>
        </p:spPr>
      </p:pic>
      <p:pic>
        <p:nvPicPr>
          <p:cNvPr id="9220" name="Picture 4">
            <a:extLst>
              <a:ext uri="{FF2B5EF4-FFF2-40B4-BE49-F238E27FC236}">
                <a16:creationId xmlns:a16="http://schemas.microsoft.com/office/drawing/2014/main" id="{FF7945C1-E8EE-4A12-A2DD-138781C7EA2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30615" y="3314580"/>
            <a:ext cx="3109338" cy="3168353"/>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623E66CA-AD38-46D2-945F-03B43DDA481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p:blipFill>
        <p:spPr>
          <a:xfrm>
            <a:off x="5004048" y="3861048"/>
            <a:ext cx="2011616" cy="2471937"/>
          </a:xfrm>
          <a:prstGeom prst="rect">
            <a:avLst/>
          </a:prstGeom>
        </p:spPr>
      </p:pic>
    </p:spTree>
    <p:extLst>
      <p:ext uri="{BB962C8B-B14F-4D97-AF65-F5344CB8AC3E}">
        <p14:creationId xmlns:p14="http://schemas.microsoft.com/office/powerpoint/2010/main" val="2382267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01BC658-AC8C-42F1-87EA-C53E32CEF9D2}"/>
              </a:ext>
            </a:extLst>
          </p:cNvPr>
          <p:cNvSpPr>
            <a:spLocks noGrp="1" noChangeArrowheads="1"/>
          </p:cNvSpPr>
          <p:nvPr>
            <p:ph type="ctrTitle"/>
          </p:nvPr>
        </p:nvSpPr>
        <p:spPr>
          <a:xfrm>
            <a:off x="2163455" y="-138788"/>
            <a:ext cx="7772400" cy="1143000"/>
          </a:xfrm>
        </p:spPr>
        <p:txBody>
          <a:bodyPr/>
          <a:lstStyle/>
          <a:p>
            <a:r>
              <a:rPr lang="ja-JP" altLang="en-US" dirty="0">
                <a:latin typeface="Meiryo UI" panose="020B0604030504040204" pitchFamily="50" charset="-128"/>
                <a:ea typeface="Meiryo UI" panose="020B0604030504040204" pitchFamily="50" charset="-128"/>
              </a:rPr>
              <a:t>熱エネルギー変換工学研究室</a:t>
            </a:r>
            <a:endParaRPr lang="ja-JP" altLang="en-US" sz="2400" b="1" dirty="0">
              <a:latin typeface="Meiryo UI" panose="020B0604030504040204" pitchFamily="50" charset="-128"/>
              <a:ea typeface="Meiryo UI" panose="020B0604030504040204" pitchFamily="50" charset="-128"/>
            </a:endParaRPr>
          </a:p>
        </p:txBody>
      </p:sp>
      <p:sp>
        <p:nvSpPr>
          <p:cNvPr id="25603" name="Rectangle 3">
            <a:extLst>
              <a:ext uri="{FF2B5EF4-FFF2-40B4-BE49-F238E27FC236}">
                <a16:creationId xmlns:a16="http://schemas.microsoft.com/office/drawing/2014/main" id="{EF34E133-842B-4BA7-B52E-ABA15864D96D}"/>
              </a:ext>
            </a:extLst>
          </p:cNvPr>
          <p:cNvSpPr>
            <a:spLocks noGrp="1" noChangeArrowheads="1"/>
          </p:cNvSpPr>
          <p:nvPr>
            <p:ph type="subTitle" idx="1"/>
          </p:nvPr>
        </p:nvSpPr>
        <p:spPr>
          <a:xfrm>
            <a:off x="1552959" y="1162537"/>
            <a:ext cx="6400800" cy="1752600"/>
          </a:xfrm>
        </p:spPr>
        <p:txBody>
          <a:bodyPr>
            <a:normAutofit/>
          </a:bodyPr>
          <a:lstStyle/>
          <a:p>
            <a:r>
              <a:rPr lang="ja-JP" altLang="en-US" sz="2400" dirty="0">
                <a:solidFill>
                  <a:schemeClr val="tx1"/>
                </a:solidFill>
                <a:latin typeface="Meiryo UI" panose="020B0604030504040204" pitchFamily="50" charset="-128"/>
                <a:ea typeface="Meiryo UI" panose="020B0604030504040204" pitchFamily="50" charset="-128"/>
              </a:rPr>
              <a:t>スタッフ：</a:t>
            </a:r>
            <a:r>
              <a:rPr lang="en-US" altLang="ja-JP" sz="2400" dirty="0">
                <a:solidFill>
                  <a:schemeClr val="tx1"/>
                </a:solidFill>
                <a:latin typeface="Meiryo UI" panose="020B0604030504040204" pitchFamily="50" charset="-128"/>
                <a:ea typeface="Meiryo UI" panose="020B0604030504040204" pitchFamily="50" charset="-128"/>
              </a:rPr>
              <a:t>2</a:t>
            </a:r>
            <a:r>
              <a:rPr lang="ja-JP" altLang="en-US" sz="2400" dirty="0">
                <a:solidFill>
                  <a:schemeClr val="tx1"/>
                </a:solidFill>
                <a:latin typeface="Meiryo UI" panose="020B0604030504040204" pitchFamily="50" charset="-128"/>
                <a:ea typeface="Meiryo UI" panose="020B0604030504040204" pitchFamily="50" charset="-128"/>
              </a:rPr>
              <a:t>名</a:t>
            </a:r>
          </a:p>
          <a:p>
            <a:endParaRPr lang="ja-JP" altLang="en-US" sz="2400" dirty="0">
              <a:solidFill>
                <a:schemeClr val="tx1"/>
              </a:solidFill>
              <a:latin typeface="Meiryo UI" panose="020B0604030504040204" pitchFamily="50" charset="-128"/>
              <a:ea typeface="Meiryo UI" panose="020B0604030504040204" pitchFamily="50" charset="-128"/>
            </a:endParaRPr>
          </a:p>
          <a:p>
            <a:endParaRPr lang="en-US" altLang="ja-JP" sz="2400" dirty="0">
              <a:solidFill>
                <a:schemeClr val="tx1"/>
              </a:solidFill>
              <a:latin typeface="Meiryo UI" panose="020B0604030504040204" pitchFamily="50" charset="-128"/>
              <a:ea typeface="Meiryo UI" panose="020B0604030504040204" pitchFamily="50" charset="-128"/>
            </a:endParaRPr>
          </a:p>
        </p:txBody>
      </p:sp>
      <p:sp>
        <p:nvSpPr>
          <p:cNvPr id="25611" name="Rectangle 11">
            <a:extLst>
              <a:ext uri="{FF2B5EF4-FFF2-40B4-BE49-F238E27FC236}">
                <a16:creationId xmlns:a16="http://schemas.microsoft.com/office/drawing/2014/main" id="{1B73DECC-3191-47E9-BC5D-4B6882367005}"/>
              </a:ext>
            </a:extLst>
          </p:cNvPr>
          <p:cNvSpPr>
            <a:spLocks noChangeArrowheads="1"/>
          </p:cNvSpPr>
          <p:nvPr/>
        </p:nvSpPr>
        <p:spPr bwMode="auto">
          <a:xfrm>
            <a:off x="1906283" y="4298131"/>
            <a:ext cx="2514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spcBef>
                <a:spcPct val="20000"/>
              </a:spcBef>
              <a:buClr>
                <a:schemeClr val="accent2"/>
              </a:buClr>
              <a:buSzPct val="80000"/>
              <a:buFont typeface="Wingdings" panose="05000000000000000000" pitchFamily="2" charset="2"/>
              <a:buNone/>
            </a:pPr>
            <a:r>
              <a:rPr lang="ja-JP" altLang="en-US" b="1" dirty="0">
                <a:latin typeface="Meiryo UI" panose="020B0604030504040204" pitchFamily="50" charset="-128"/>
                <a:ea typeface="Meiryo UI" panose="020B0604030504040204" pitchFamily="50" charset="-128"/>
              </a:rPr>
              <a:t>森　昌司　教授</a:t>
            </a:r>
          </a:p>
          <a:p>
            <a:pPr algn="ctr">
              <a:spcBef>
                <a:spcPct val="20000"/>
              </a:spcBef>
              <a:buClr>
                <a:schemeClr val="accent2"/>
              </a:buClr>
              <a:buSzPct val="80000"/>
              <a:buFont typeface="Wingdings" panose="05000000000000000000" pitchFamily="2" charset="2"/>
              <a:buNone/>
            </a:pPr>
            <a:endParaRPr lang="ja-JP" altLang="en-US" b="1" dirty="0">
              <a:latin typeface="Meiryo UI" panose="020B0604030504040204" pitchFamily="50" charset="-128"/>
              <a:ea typeface="Meiryo UI" panose="020B0604030504040204" pitchFamily="50" charset="-128"/>
            </a:endParaRPr>
          </a:p>
          <a:p>
            <a:pPr algn="ctr">
              <a:spcBef>
                <a:spcPct val="20000"/>
              </a:spcBef>
              <a:buClr>
                <a:schemeClr val="accent2"/>
              </a:buClr>
              <a:buSzPct val="80000"/>
              <a:buFont typeface="Wingdings" panose="05000000000000000000" pitchFamily="2" charset="2"/>
              <a:buNone/>
            </a:pPr>
            <a:endParaRPr lang="en-US" altLang="ja-JP" b="1" dirty="0">
              <a:latin typeface="Meiryo UI" panose="020B0604030504040204" pitchFamily="50" charset="-128"/>
              <a:ea typeface="Meiryo UI" panose="020B0604030504040204" pitchFamily="50" charset="-128"/>
            </a:endParaRPr>
          </a:p>
        </p:txBody>
      </p:sp>
      <p:sp>
        <p:nvSpPr>
          <p:cNvPr id="25612" name="Rectangle 12">
            <a:extLst>
              <a:ext uri="{FF2B5EF4-FFF2-40B4-BE49-F238E27FC236}">
                <a16:creationId xmlns:a16="http://schemas.microsoft.com/office/drawing/2014/main" id="{E0B45A06-A8C8-4F2D-84E0-68DB93FFF468}"/>
              </a:ext>
            </a:extLst>
          </p:cNvPr>
          <p:cNvSpPr>
            <a:spLocks noChangeArrowheads="1"/>
          </p:cNvSpPr>
          <p:nvPr/>
        </p:nvSpPr>
        <p:spPr bwMode="auto">
          <a:xfrm>
            <a:off x="5294697" y="4111987"/>
            <a:ext cx="26590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spcBef>
                <a:spcPct val="20000"/>
              </a:spcBef>
              <a:buClr>
                <a:schemeClr val="accent2"/>
              </a:buClr>
              <a:buSzPct val="80000"/>
              <a:buFont typeface="Wingdings" panose="05000000000000000000" pitchFamily="2" charset="2"/>
              <a:buNone/>
            </a:pPr>
            <a:r>
              <a:rPr lang="ja-JP" altLang="en-US" b="1" dirty="0">
                <a:latin typeface="Meiryo UI" panose="020B0604030504040204" pitchFamily="50" charset="-128"/>
                <a:ea typeface="Meiryo UI" panose="020B0604030504040204" pitchFamily="50" charset="-128"/>
              </a:rPr>
              <a:t>濱本 芳徳 准教授</a:t>
            </a:r>
            <a:br>
              <a:rPr lang="ja-JP" altLang="en-US" b="1" dirty="0">
                <a:latin typeface="Meiryo UI" panose="020B0604030504040204" pitchFamily="50" charset="-128"/>
                <a:ea typeface="Meiryo UI" panose="020B0604030504040204" pitchFamily="50" charset="-128"/>
              </a:rPr>
            </a:br>
            <a:endParaRPr lang="ja-JP" altLang="en-US" b="1" dirty="0">
              <a:latin typeface="Meiryo UI" panose="020B0604030504040204" pitchFamily="50" charset="-128"/>
              <a:ea typeface="Meiryo UI" panose="020B0604030504040204" pitchFamily="50" charset="-128"/>
            </a:endParaRPr>
          </a:p>
        </p:txBody>
      </p:sp>
      <p:sp>
        <p:nvSpPr>
          <p:cNvPr id="25614" name="Rectangle 14">
            <a:extLst>
              <a:ext uri="{FF2B5EF4-FFF2-40B4-BE49-F238E27FC236}">
                <a16:creationId xmlns:a16="http://schemas.microsoft.com/office/drawing/2014/main" id="{052F6C63-D2A6-4131-B74A-433EF3188C08}"/>
              </a:ext>
            </a:extLst>
          </p:cNvPr>
          <p:cNvSpPr>
            <a:spLocks noChangeArrowheads="1"/>
          </p:cNvSpPr>
          <p:nvPr/>
        </p:nvSpPr>
        <p:spPr bwMode="auto">
          <a:xfrm>
            <a:off x="3715891" y="5423137"/>
            <a:ext cx="5816674" cy="1295400"/>
          </a:xfrm>
          <a:prstGeom prst="rect">
            <a:avLst/>
          </a:prstGeom>
          <a:solidFill>
            <a:schemeClr val="bg1"/>
          </a:solidFill>
          <a:ln>
            <a:noFill/>
          </a:ln>
          <a:effectLst/>
        </p:spPr>
        <p:txBody>
          <a:bodyPr lIns="92075" tIns="46038" rIns="92075" bIns="46038" anchor="ctr"/>
          <a:lstStyle/>
          <a:p>
            <a:pPr>
              <a:spcBef>
                <a:spcPct val="20000"/>
              </a:spcBef>
              <a:buClr>
                <a:schemeClr val="accent2"/>
              </a:buClr>
              <a:buSzPct val="80000"/>
              <a:buFont typeface="Wingdings" panose="05000000000000000000" pitchFamily="2" charset="2"/>
              <a:buNone/>
            </a:pPr>
            <a:r>
              <a:rPr lang="ja-JP" altLang="en-US" sz="2400" b="1" dirty="0">
                <a:latin typeface="Meiryo UI" panose="020B0604030504040204" pitchFamily="50" charset="-128"/>
                <a:ea typeface="Meiryo UI" panose="020B0604030504040204" pitchFamily="50" charset="-128"/>
              </a:rPr>
              <a:t>博士</a:t>
            </a:r>
            <a:r>
              <a:rPr lang="en-US" altLang="ja-JP" sz="2400" b="1" dirty="0">
                <a:latin typeface="Meiryo UI" panose="020B0604030504040204" pitchFamily="50" charset="-128"/>
                <a:ea typeface="Meiryo UI" panose="020B0604030504040204" pitchFamily="50" charset="-128"/>
              </a:rPr>
              <a:t>1</a:t>
            </a:r>
            <a:r>
              <a:rPr lang="ja-JP" altLang="en-US" sz="2400" b="1" dirty="0">
                <a:latin typeface="Meiryo UI" panose="020B0604030504040204" pitchFamily="50" charset="-128"/>
                <a:ea typeface="Meiryo UI" panose="020B0604030504040204" pitchFamily="50" charset="-128"/>
              </a:rPr>
              <a:t>年：</a:t>
            </a:r>
            <a:r>
              <a:rPr lang="en-US" altLang="ja-JP" sz="2400" b="1" dirty="0">
                <a:latin typeface="Meiryo UI" panose="020B0604030504040204" pitchFamily="50" charset="-128"/>
                <a:ea typeface="Meiryo UI" panose="020B0604030504040204" pitchFamily="50" charset="-128"/>
              </a:rPr>
              <a:t>1</a:t>
            </a:r>
            <a:r>
              <a:rPr lang="ja-JP" altLang="en-US" sz="2400" b="1" dirty="0">
                <a:latin typeface="Meiryo UI" panose="020B0604030504040204" pitchFamily="50" charset="-128"/>
                <a:ea typeface="Meiryo UI" panose="020B0604030504040204" pitchFamily="50" charset="-128"/>
              </a:rPr>
              <a:t>名</a:t>
            </a:r>
            <a:endParaRPr lang="en-US" altLang="ja-JP" sz="2400" b="1" dirty="0">
              <a:latin typeface="Meiryo UI" panose="020B0604030504040204" pitchFamily="50" charset="-128"/>
              <a:ea typeface="Meiryo UI" panose="020B0604030504040204" pitchFamily="50" charset="-128"/>
            </a:endParaRPr>
          </a:p>
          <a:p>
            <a:pPr>
              <a:spcBef>
                <a:spcPct val="20000"/>
              </a:spcBef>
              <a:buClr>
                <a:schemeClr val="accent2"/>
              </a:buClr>
              <a:buSzPct val="80000"/>
              <a:buFont typeface="Wingdings" panose="05000000000000000000" pitchFamily="2" charset="2"/>
              <a:buNone/>
            </a:pPr>
            <a:r>
              <a:rPr lang="ja-JP" altLang="en-US" sz="2400" b="1" dirty="0">
                <a:latin typeface="Meiryo UI" panose="020B0604030504040204" pitchFamily="50" charset="-128"/>
                <a:ea typeface="Meiryo UI" panose="020B0604030504040204" pitchFamily="50" charset="-128"/>
              </a:rPr>
              <a:t>修士</a:t>
            </a:r>
            <a:r>
              <a:rPr lang="en-US" altLang="ja-JP" sz="2400" b="1" dirty="0">
                <a:latin typeface="Meiryo UI" panose="020B0604030504040204" pitchFamily="50" charset="-128"/>
                <a:ea typeface="Meiryo UI" panose="020B0604030504040204" pitchFamily="50" charset="-128"/>
              </a:rPr>
              <a:t>2</a:t>
            </a:r>
            <a:r>
              <a:rPr lang="ja-JP" altLang="en-US" sz="2400" b="1" dirty="0">
                <a:latin typeface="Meiryo UI" panose="020B0604030504040204" pitchFamily="50" charset="-128"/>
                <a:ea typeface="Meiryo UI" panose="020B0604030504040204" pitchFamily="50" charset="-128"/>
              </a:rPr>
              <a:t>年：</a:t>
            </a:r>
            <a:r>
              <a:rPr lang="en-US" altLang="ja-JP" sz="2400" b="1" dirty="0">
                <a:latin typeface="Meiryo UI" panose="020B0604030504040204" pitchFamily="50" charset="-128"/>
                <a:ea typeface="Meiryo UI" panose="020B0604030504040204" pitchFamily="50" charset="-128"/>
              </a:rPr>
              <a:t>4</a:t>
            </a:r>
            <a:r>
              <a:rPr lang="ja-JP" altLang="en-US" sz="2400" b="1" dirty="0">
                <a:latin typeface="Meiryo UI" panose="020B0604030504040204" pitchFamily="50" charset="-128"/>
                <a:ea typeface="Meiryo UI" panose="020B0604030504040204" pitchFamily="50" charset="-128"/>
              </a:rPr>
              <a:t>名</a:t>
            </a:r>
            <a:br>
              <a:rPr lang="ja-JP" altLang="en-US" sz="2400" b="1" dirty="0">
                <a:latin typeface="Meiryo UI" panose="020B0604030504040204" pitchFamily="50" charset="-128"/>
                <a:ea typeface="Meiryo UI" panose="020B0604030504040204" pitchFamily="50" charset="-128"/>
              </a:rPr>
            </a:br>
            <a:r>
              <a:rPr lang="ja-JP" altLang="en-US" sz="2400" b="1" dirty="0">
                <a:latin typeface="Meiryo UI" panose="020B0604030504040204" pitchFamily="50" charset="-128"/>
                <a:ea typeface="Meiryo UI" panose="020B0604030504040204" pitchFamily="50" charset="-128"/>
              </a:rPr>
              <a:t>修士</a:t>
            </a:r>
            <a:r>
              <a:rPr lang="en-US" altLang="ja-JP" sz="2400" b="1" dirty="0">
                <a:latin typeface="Meiryo UI" panose="020B0604030504040204" pitchFamily="50" charset="-128"/>
                <a:ea typeface="Meiryo UI" panose="020B0604030504040204" pitchFamily="50" charset="-128"/>
              </a:rPr>
              <a:t>1</a:t>
            </a:r>
            <a:r>
              <a:rPr lang="ja-JP" altLang="en-US" sz="2400" b="1" dirty="0">
                <a:latin typeface="Meiryo UI" panose="020B0604030504040204" pitchFamily="50" charset="-128"/>
                <a:ea typeface="Meiryo UI" panose="020B0604030504040204" pitchFamily="50" charset="-128"/>
              </a:rPr>
              <a:t>年：</a:t>
            </a:r>
            <a:r>
              <a:rPr lang="en-US" altLang="ja-JP" sz="2400" b="1" dirty="0">
                <a:latin typeface="Meiryo UI" panose="020B0604030504040204" pitchFamily="50" charset="-128"/>
                <a:ea typeface="Meiryo UI" panose="020B0604030504040204" pitchFamily="50" charset="-128"/>
              </a:rPr>
              <a:t>7</a:t>
            </a:r>
            <a:r>
              <a:rPr lang="ja-JP" altLang="en-US" sz="2400" b="1" dirty="0">
                <a:latin typeface="Meiryo UI" panose="020B0604030504040204" pitchFamily="50" charset="-128"/>
                <a:ea typeface="Meiryo UI" panose="020B0604030504040204" pitchFamily="50" charset="-128"/>
              </a:rPr>
              <a:t>名 </a:t>
            </a:r>
            <a:endParaRPr lang="en-US" altLang="ja-JP" sz="2400" b="1" dirty="0">
              <a:latin typeface="Meiryo UI" panose="020B0604030504040204" pitchFamily="50" charset="-128"/>
              <a:ea typeface="Meiryo UI" panose="020B0604030504040204" pitchFamily="50" charset="-128"/>
            </a:endParaRPr>
          </a:p>
          <a:p>
            <a:pPr>
              <a:spcBef>
                <a:spcPct val="20000"/>
              </a:spcBef>
              <a:buClr>
                <a:schemeClr val="accent2"/>
              </a:buClr>
              <a:buSzPct val="80000"/>
              <a:buFont typeface="Wingdings" panose="05000000000000000000" pitchFamily="2" charset="2"/>
              <a:buNone/>
            </a:pPr>
            <a:r>
              <a:rPr lang="ja-JP" altLang="en-US" sz="2400" b="1" dirty="0">
                <a:latin typeface="Meiryo UI" panose="020B0604030504040204" pitchFamily="50" charset="-128"/>
                <a:ea typeface="Meiryo UI" panose="020B0604030504040204" pitchFamily="50" charset="-128"/>
              </a:rPr>
              <a:t>研究生： </a:t>
            </a:r>
            <a:r>
              <a:rPr lang="en-US" altLang="ja-JP" sz="2400" b="1" dirty="0">
                <a:latin typeface="Meiryo UI" panose="020B0604030504040204" pitchFamily="50" charset="-128"/>
                <a:ea typeface="Meiryo UI" panose="020B0604030504040204" pitchFamily="50" charset="-128"/>
              </a:rPr>
              <a:t>1</a:t>
            </a:r>
            <a:r>
              <a:rPr lang="ja-JP" altLang="en-US" sz="2400" b="1" dirty="0">
                <a:latin typeface="Meiryo UI" panose="020B0604030504040204" pitchFamily="50" charset="-128"/>
                <a:ea typeface="Meiryo UI" panose="020B0604030504040204" pitchFamily="50" charset="-128"/>
              </a:rPr>
              <a:t>名</a:t>
            </a:r>
          </a:p>
          <a:p>
            <a:pPr>
              <a:spcBef>
                <a:spcPct val="20000"/>
              </a:spcBef>
              <a:buClr>
                <a:schemeClr val="accent2"/>
              </a:buClr>
              <a:buSzPct val="80000"/>
              <a:buFont typeface="Wingdings" panose="05000000000000000000" pitchFamily="2" charset="2"/>
              <a:buNone/>
            </a:pPr>
            <a:r>
              <a:rPr lang="ja-JP" altLang="en-US" sz="2400" b="1" dirty="0">
                <a:solidFill>
                  <a:srgbClr val="FF0000"/>
                </a:solidFill>
                <a:latin typeface="Meiryo UI" panose="020B0604030504040204" pitchFamily="50" charset="-128"/>
                <a:ea typeface="Meiryo UI" panose="020B0604030504040204" pitchFamily="50" charset="-128"/>
              </a:rPr>
              <a:t>４年生   </a:t>
            </a:r>
            <a:r>
              <a:rPr lang="en-US" altLang="ja-JP" sz="2400" b="1" dirty="0">
                <a:solidFill>
                  <a:srgbClr val="FF0000"/>
                </a:solidFill>
                <a:latin typeface="Meiryo UI" panose="020B0604030504040204" pitchFamily="50" charset="-128"/>
                <a:ea typeface="Meiryo UI" panose="020B0604030504040204" pitchFamily="50" charset="-128"/>
              </a:rPr>
              <a:t>:</a:t>
            </a:r>
            <a:r>
              <a:rPr lang="ja-JP" altLang="en-US" sz="2400" b="1" dirty="0">
                <a:solidFill>
                  <a:srgbClr val="FF0000"/>
                </a:solidFill>
                <a:latin typeface="Meiryo UI" panose="020B0604030504040204" pitchFamily="50" charset="-128"/>
                <a:ea typeface="Meiryo UI" panose="020B0604030504040204" pitchFamily="50" charset="-128"/>
              </a:rPr>
              <a:t> </a:t>
            </a:r>
            <a:r>
              <a:rPr lang="en-US" altLang="ja-JP" sz="2400" b="1" dirty="0">
                <a:solidFill>
                  <a:srgbClr val="FF0000"/>
                </a:solidFill>
                <a:latin typeface="Meiryo UI" panose="020B0604030504040204" pitchFamily="50" charset="-128"/>
                <a:ea typeface="Meiryo UI" panose="020B0604030504040204" pitchFamily="50" charset="-128"/>
              </a:rPr>
              <a:t>5</a:t>
            </a:r>
            <a:r>
              <a:rPr lang="ja-JP" altLang="en-US" sz="2400" b="1" dirty="0">
                <a:solidFill>
                  <a:srgbClr val="FF0000"/>
                </a:solidFill>
                <a:latin typeface="Meiryo UI" panose="020B0604030504040204" pitchFamily="50" charset="-128"/>
                <a:ea typeface="Meiryo UI" panose="020B0604030504040204" pitchFamily="50" charset="-128"/>
              </a:rPr>
              <a:t>名（予定）  </a:t>
            </a:r>
            <a:r>
              <a:rPr lang="ja-JP" altLang="en-US" sz="2400" b="1" dirty="0">
                <a:latin typeface="Meiryo UI" panose="020B0604030504040204" pitchFamily="50" charset="-128"/>
                <a:ea typeface="Meiryo UI" panose="020B0604030504040204" pitchFamily="50" charset="-128"/>
              </a:rPr>
              <a:t>計</a:t>
            </a:r>
            <a:r>
              <a:rPr lang="en-US" altLang="ja-JP" sz="2400" b="1" dirty="0">
                <a:latin typeface="Meiryo UI" panose="020B0604030504040204" pitchFamily="50" charset="-128"/>
                <a:ea typeface="Meiryo UI" panose="020B0604030504040204" pitchFamily="50" charset="-128"/>
              </a:rPr>
              <a:t>18</a:t>
            </a:r>
            <a:r>
              <a:rPr lang="ja-JP" altLang="en-US" sz="2400" b="1" dirty="0">
                <a:latin typeface="Meiryo UI" panose="020B0604030504040204" pitchFamily="50" charset="-128"/>
                <a:ea typeface="Meiryo UI" panose="020B0604030504040204" pitchFamily="50" charset="-128"/>
              </a:rPr>
              <a:t>名</a:t>
            </a:r>
          </a:p>
          <a:p>
            <a:pPr algn="ctr">
              <a:spcBef>
                <a:spcPct val="20000"/>
              </a:spcBef>
              <a:buClr>
                <a:schemeClr val="accent2"/>
              </a:buClr>
              <a:buSzPct val="80000"/>
              <a:buFont typeface="Wingdings" panose="05000000000000000000" pitchFamily="2" charset="2"/>
              <a:buNone/>
            </a:pPr>
            <a:endParaRPr lang="ja-JP" altLang="en-US" sz="2400" b="1" dirty="0">
              <a:latin typeface="Meiryo UI" panose="020B0604030504040204" pitchFamily="50" charset="-128"/>
              <a:ea typeface="Meiryo UI" panose="020B0604030504040204" pitchFamily="50" charset="-128"/>
            </a:endParaRPr>
          </a:p>
          <a:p>
            <a:pPr algn="ctr">
              <a:spcBef>
                <a:spcPct val="20000"/>
              </a:spcBef>
              <a:buClr>
                <a:schemeClr val="accent2"/>
              </a:buClr>
              <a:buSzPct val="80000"/>
              <a:buFont typeface="Wingdings" panose="05000000000000000000" pitchFamily="2" charset="2"/>
              <a:buNone/>
            </a:pPr>
            <a:endParaRPr lang="en-US" altLang="ja-JP" sz="2400" b="1"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DC87278C-4361-4B28-87E0-6AAD5BE788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400" y="1851831"/>
            <a:ext cx="1648366" cy="2197821"/>
          </a:xfrm>
          <a:prstGeom prst="rect">
            <a:avLst/>
          </a:prstGeom>
        </p:spPr>
      </p:pic>
      <p:pic>
        <p:nvPicPr>
          <p:cNvPr id="7170" name="Picture 2">
            <a:extLst>
              <a:ext uri="{FF2B5EF4-FFF2-40B4-BE49-F238E27FC236}">
                <a16:creationId xmlns:a16="http://schemas.microsoft.com/office/drawing/2014/main" id="{D7BD85B0-4795-4C1F-A4E3-633D704FB72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588" r="8943"/>
          <a:stretch/>
        </p:blipFill>
        <p:spPr bwMode="auto">
          <a:xfrm>
            <a:off x="5765498" y="1736482"/>
            <a:ext cx="1717459" cy="23755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EA0CDA66-B6C7-4F0F-8C54-7D5ED7BE6EFD}"/>
              </a:ext>
            </a:extLst>
          </p:cNvPr>
          <p:cNvSpPr>
            <a:spLocks noGrp="1" noChangeArrowheads="1"/>
          </p:cNvSpPr>
          <p:nvPr>
            <p:ph type="title"/>
          </p:nvPr>
        </p:nvSpPr>
        <p:spPr>
          <a:xfrm>
            <a:off x="1187624" y="3616"/>
            <a:ext cx="7056784" cy="994122"/>
          </a:xfrm>
        </p:spPr>
        <p:txBody>
          <a:bodyPr/>
          <a:lstStyle/>
          <a:p>
            <a:r>
              <a:rPr lang="ja-JP" altLang="en-US" dirty="0">
                <a:latin typeface="Meiryo UI" panose="020B0604030504040204" pitchFamily="50" charset="-128"/>
                <a:ea typeface="Meiryo UI" panose="020B0604030504040204" pitchFamily="50" charset="-128"/>
              </a:rPr>
              <a:t>研究テーマの特徴</a:t>
            </a:r>
          </a:p>
        </p:txBody>
      </p:sp>
      <p:sp>
        <p:nvSpPr>
          <p:cNvPr id="70659" name="Rectangle 3">
            <a:extLst>
              <a:ext uri="{FF2B5EF4-FFF2-40B4-BE49-F238E27FC236}">
                <a16:creationId xmlns:a16="http://schemas.microsoft.com/office/drawing/2014/main" id="{24401023-B730-4E34-B228-939EC41A658B}"/>
              </a:ext>
            </a:extLst>
          </p:cNvPr>
          <p:cNvSpPr>
            <a:spLocks noGrp="1" noChangeArrowheads="1"/>
          </p:cNvSpPr>
          <p:nvPr>
            <p:ph type="body" idx="1"/>
          </p:nvPr>
        </p:nvSpPr>
        <p:spPr>
          <a:xfrm>
            <a:off x="287176" y="2276872"/>
            <a:ext cx="8856824" cy="2304256"/>
          </a:xfrm>
        </p:spPr>
        <p:txBody>
          <a:bodyPr>
            <a:noAutofit/>
          </a:bodyPr>
          <a:lstStyle/>
          <a:p>
            <a:pPr>
              <a:buFont typeface="Wingdings" panose="05000000000000000000" pitchFamily="2" charset="2"/>
              <a:buNone/>
            </a:pPr>
            <a:r>
              <a:rPr lang="en-US" altLang="ja-JP" sz="3000" dirty="0">
                <a:latin typeface="Meiryo UI" panose="020B0604030504040204" pitchFamily="50" charset="-128"/>
                <a:ea typeface="Meiryo UI" panose="020B0604030504040204" pitchFamily="50" charset="-128"/>
              </a:rPr>
              <a:t>(1)</a:t>
            </a:r>
            <a:r>
              <a:rPr lang="ja-JP" altLang="en-US" sz="3000" dirty="0">
                <a:latin typeface="Meiryo UI" panose="020B0604030504040204" pitchFamily="50" charset="-128"/>
                <a:ea typeface="Meiryo UI" panose="020B0604030504040204" pitchFamily="50" charset="-128"/>
              </a:rPr>
              <a:t>熱流体の</a:t>
            </a:r>
            <a:r>
              <a:rPr lang="ja-JP" altLang="en-US" sz="3000" dirty="0">
                <a:solidFill>
                  <a:srgbClr val="FF0000"/>
                </a:solidFill>
                <a:latin typeface="Meiryo UI" panose="020B0604030504040204" pitchFamily="50" charset="-128"/>
                <a:ea typeface="Meiryo UI" panose="020B0604030504040204" pitchFamily="50" charset="-128"/>
              </a:rPr>
              <a:t>特異な挙動</a:t>
            </a:r>
            <a:r>
              <a:rPr lang="ja-JP" altLang="en-US" sz="3000" dirty="0">
                <a:latin typeface="Meiryo UI" panose="020B0604030504040204" pitchFamily="50" charset="-128"/>
                <a:ea typeface="Meiryo UI" panose="020B0604030504040204" pitchFamily="50" charset="-128"/>
              </a:rPr>
              <a:t>の発生機構の解明</a:t>
            </a:r>
            <a:br>
              <a:rPr lang="en-US" altLang="ja-JP" sz="3000" dirty="0">
                <a:latin typeface="Meiryo UI" panose="020B0604030504040204" pitchFamily="50" charset="-128"/>
                <a:ea typeface="Meiryo UI" panose="020B0604030504040204" pitchFamily="50" charset="-128"/>
              </a:rPr>
            </a:br>
            <a:r>
              <a:rPr lang="ja-JP" altLang="en-US" sz="3000" dirty="0">
                <a:latin typeface="Meiryo UI" panose="020B0604030504040204" pitchFamily="50" charset="-128"/>
                <a:ea typeface="Meiryo UI" panose="020B0604030504040204" pitchFamily="50" charset="-128"/>
              </a:rPr>
              <a:t>（学術的視点）</a:t>
            </a:r>
          </a:p>
          <a:p>
            <a:pPr>
              <a:buFont typeface="Wingdings" panose="05000000000000000000" pitchFamily="2" charset="2"/>
              <a:buNone/>
            </a:pPr>
            <a:endParaRPr lang="ja-JP" altLang="en-US" sz="3000" dirty="0">
              <a:latin typeface="Meiryo UI" panose="020B0604030504040204" pitchFamily="50" charset="-128"/>
              <a:ea typeface="Meiryo UI" panose="020B0604030504040204" pitchFamily="50" charset="-128"/>
            </a:endParaRPr>
          </a:p>
          <a:p>
            <a:pPr>
              <a:buFont typeface="Wingdings" panose="05000000000000000000" pitchFamily="2" charset="2"/>
              <a:buNone/>
            </a:pPr>
            <a:r>
              <a:rPr lang="en-US" altLang="ja-JP" sz="3000" dirty="0">
                <a:latin typeface="Meiryo UI" panose="020B0604030504040204" pitchFamily="50" charset="-128"/>
                <a:ea typeface="Meiryo UI" panose="020B0604030504040204" pitchFamily="50" charset="-128"/>
              </a:rPr>
              <a:t>(2)</a:t>
            </a:r>
            <a:r>
              <a:rPr lang="ja-JP" altLang="en-US" sz="3000" dirty="0">
                <a:solidFill>
                  <a:srgbClr val="FF0000"/>
                </a:solidFill>
                <a:latin typeface="Meiryo UI" panose="020B0604030504040204" pitchFamily="50" charset="-128"/>
                <a:ea typeface="Meiryo UI" panose="020B0604030504040204" pitchFamily="50" charset="-128"/>
              </a:rPr>
              <a:t>時代のニーズに合致</a:t>
            </a:r>
            <a:r>
              <a:rPr lang="ja-JP" altLang="en-US" sz="3000" dirty="0">
                <a:latin typeface="Meiryo UI" panose="020B0604030504040204" pitchFamily="50" charset="-128"/>
                <a:ea typeface="Meiryo UI" panose="020B0604030504040204" pitchFamily="50" charset="-128"/>
              </a:rPr>
              <a:t>した，それらの現象の</a:t>
            </a:r>
            <a:r>
              <a:rPr lang="ja-JP" altLang="en-US" sz="3000" dirty="0">
                <a:solidFill>
                  <a:srgbClr val="FF0000"/>
                </a:solidFill>
                <a:latin typeface="Meiryo UI" panose="020B0604030504040204" pitchFamily="50" charset="-128"/>
                <a:ea typeface="Meiryo UI" panose="020B0604030504040204" pitchFamily="50" charset="-128"/>
              </a:rPr>
              <a:t>応用</a:t>
            </a:r>
            <a:endParaRPr lang="en-US" altLang="ja-JP" sz="3000" dirty="0">
              <a:solidFill>
                <a:srgbClr val="FF0000"/>
              </a:solidFill>
              <a:latin typeface="Meiryo UI" panose="020B0604030504040204" pitchFamily="50" charset="-128"/>
              <a:ea typeface="Meiryo UI" panose="020B0604030504040204" pitchFamily="50" charset="-128"/>
            </a:endParaRPr>
          </a:p>
          <a:p>
            <a:pPr>
              <a:buFont typeface="Wingdings" panose="05000000000000000000" pitchFamily="2" charset="2"/>
              <a:buNone/>
            </a:pPr>
            <a:r>
              <a:rPr lang="ja-JP" altLang="en-US" sz="3000" dirty="0">
                <a:solidFill>
                  <a:srgbClr val="FF0000"/>
                </a:solidFill>
                <a:latin typeface="Meiryo UI" panose="020B0604030504040204" pitchFamily="50" charset="-128"/>
                <a:ea typeface="Meiryo UI" panose="020B0604030504040204" pitchFamily="50" charset="-128"/>
              </a:rPr>
              <a:t>　</a:t>
            </a:r>
            <a:r>
              <a:rPr lang="ja-JP" altLang="en-US" sz="3000" dirty="0">
                <a:latin typeface="Meiryo UI" panose="020B0604030504040204" pitchFamily="50" charset="-128"/>
                <a:ea typeface="Meiryo UI" panose="020B0604030504040204" pitchFamily="50" charset="-128"/>
              </a:rPr>
              <a:t>（工学的視点）</a:t>
            </a:r>
          </a:p>
        </p:txBody>
      </p:sp>
      <p:sp>
        <p:nvSpPr>
          <p:cNvPr id="2" name="スライド番号プレースホルダー 1">
            <a:extLst>
              <a:ext uri="{FF2B5EF4-FFF2-40B4-BE49-F238E27FC236}">
                <a16:creationId xmlns:a16="http://schemas.microsoft.com/office/drawing/2014/main" id="{2D350EDC-35BE-4066-BBEB-59FB1C611061}"/>
              </a:ext>
            </a:extLst>
          </p:cNvPr>
          <p:cNvSpPr>
            <a:spLocks noGrp="1"/>
          </p:cNvSpPr>
          <p:nvPr>
            <p:ph type="sldNum" sz="quarter" idx="12"/>
          </p:nvPr>
        </p:nvSpPr>
        <p:spPr/>
        <p:txBody>
          <a:bodyPr/>
          <a:lstStyle/>
          <a:p>
            <a:fld id="{82C842DA-6810-4529-9497-F925153453CE}" type="slidenum">
              <a:rPr kumimoji="1" lang="ja-JP" altLang="en-US" smtClean="0"/>
              <a:t>3</a:t>
            </a:fld>
            <a:endParaRPr kumimoji="1" lang="ja-JP"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四角形: 角を丸くする 25">
            <a:extLst>
              <a:ext uri="{FF2B5EF4-FFF2-40B4-BE49-F238E27FC236}">
                <a16:creationId xmlns:a16="http://schemas.microsoft.com/office/drawing/2014/main" id="{4614624A-963F-4563-AEE4-2573228C9109}"/>
              </a:ext>
            </a:extLst>
          </p:cNvPr>
          <p:cNvSpPr/>
          <p:nvPr/>
        </p:nvSpPr>
        <p:spPr>
          <a:xfrm>
            <a:off x="323220" y="1376018"/>
            <a:ext cx="8416986" cy="1905646"/>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36213206-91AD-4181-B456-5FFFF0170A32}"/>
              </a:ext>
            </a:extLst>
          </p:cNvPr>
          <p:cNvSpPr>
            <a:spLocks noGrp="1"/>
          </p:cNvSpPr>
          <p:nvPr>
            <p:ph idx="1"/>
          </p:nvPr>
        </p:nvSpPr>
        <p:spPr>
          <a:xfrm>
            <a:off x="683568" y="1653109"/>
            <a:ext cx="8229600" cy="779937"/>
          </a:xfrm>
        </p:spPr>
        <p:txBody>
          <a:bodyPr>
            <a:noAutofit/>
          </a:bodyPr>
          <a:lstStyle/>
          <a:p>
            <a:pPr marL="0" indent="0">
              <a:buNone/>
            </a:pPr>
            <a:r>
              <a:rPr kumimoji="1" lang="ja-JP" altLang="en-US" sz="2000" dirty="0">
                <a:latin typeface="Meiryo UI" panose="020B0604030504040204" pitchFamily="50" charset="-128"/>
                <a:ea typeface="Meiryo UI" panose="020B0604030504040204" pitchFamily="50" charset="-128"/>
              </a:rPr>
              <a:t>①</a:t>
            </a:r>
            <a:r>
              <a:rPr kumimoji="1" lang="ja-JP" altLang="en-US" sz="2000" dirty="0">
                <a:solidFill>
                  <a:srgbClr val="FF0000"/>
                </a:solidFill>
                <a:latin typeface="Meiryo UI" panose="020B0604030504040204" pitchFamily="50" charset="-128"/>
                <a:ea typeface="Meiryo UI" panose="020B0604030504040204" pitchFamily="50" charset="-128"/>
              </a:rPr>
              <a:t>多孔質体</a:t>
            </a:r>
            <a:r>
              <a:rPr kumimoji="1" lang="ja-JP" altLang="en-US" sz="2000" dirty="0">
                <a:latin typeface="Meiryo UI" panose="020B0604030504040204" pitchFamily="50" charset="-128"/>
                <a:ea typeface="Meiryo UI" panose="020B0604030504040204" pitchFamily="50" charset="-128"/>
              </a:rPr>
              <a:t>を</a:t>
            </a:r>
            <a:r>
              <a:rPr lang="ja-JP" altLang="en-US" sz="2000" dirty="0">
                <a:latin typeface="Meiryo UI" panose="020B0604030504040204" pitchFamily="50" charset="-128"/>
                <a:ea typeface="Meiryo UI" panose="020B0604030504040204" pitchFamily="50" charset="-128"/>
              </a:rPr>
              <a:t>用いた高性能冷却の物理と応用</a:t>
            </a:r>
            <a:endParaRPr kumimoji="1" lang="en-US" altLang="ja-JP" sz="2000" dirty="0">
              <a:latin typeface="Meiryo UI" panose="020B0604030504040204" pitchFamily="50" charset="-128"/>
              <a:ea typeface="Meiryo UI" panose="020B0604030504040204" pitchFamily="50" charset="-128"/>
            </a:endParaRPr>
          </a:p>
          <a:p>
            <a:pPr marL="539750" indent="-269875">
              <a:buNone/>
            </a:pPr>
            <a:r>
              <a:rPr lang="ja-JP" altLang="en-US" sz="2000" dirty="0">
                <a:latin typeface="Meiryo UI" panose="020B0604030504040204" pitchFamily="50" charset="-128"/>
                <a:ea typeface="Meiryo UI" panose="020B0604030504040204" pitchFamily="50" charset="-128"/>
              </a:rPr>
              <a:t>①</a:t>
            </a:r>
            <a:r>
              <a:rPr lang="en-US" altLang="ja-JP" sz="2000" dirty="0">
                <a:latin typeface="Meiryo UI" panose="020B0604030504040204" pitchFamily="50" charset="-128"/>
                <a:ea typeface="Meiryo UI" panose="020B0604030504040204" pitchFamily="50" charset="-128"/>
              </a:rPr>
              <a:t>-1 </a:t>
            </a:r>
            <a:r>
              <a:rPr lang="ja-JP" altLang="en-US" sz="2000" dirty="0">
                <a:latin typeface="Meiryo UI" panose="020B0604030504040204" pitchFamily="50" charset="-128"/>
                <a:ea typeface="Meiryo UI" panose="020B0604030504040204" pitchFamily="50" charset="-128"/>
              </a:rPr>
              <a:t>　超高熱流束除熱</a:t>
            </a:r>
            <a:r>
              <a:rPr lang="en-US" altLang="ja-JP" sz="2000" dirty="0">
                <a:latin typeface="Meiryo UI" panose="020B0604030504040204" pitchFamily="50" charset="-128"/>
                <a:ea typeface="Meiryo UI" panose="020B0604030504040204" pitchFamily="50" charset="-128"/>
              </a:rPr>
              <a:t>(</a:t>
            </a:r>
            <a:r>
              <a:rPr lang="ja-JP" altLang="en-US" sz="2000" dirty="0">
                <a:solidFill>
                  <a:srgbClr val="FF0000"/>
                </a:solidFill>
                <a:latin typeface="Meiryo UI" panose="020B0604030504040204" pitchFamily="50" charset="-128"/>
                <a:ea typeface="Meiryo UI" panose="020B0604030504040204" pitchFamily="50" charset="-128"/>
              </a:rPr>
              <a:t>プール沸騰</a:t>
            </a:r>
            <a:r>
              <a:rPr lang="ja-JP" altLang="en-US" sz="2000" dirty="0">
                <a:latin typeface="Meiryo UI" panose="020B0604030504040204" pitchFamily="50" charset="-128"/>
                <a:ea typeface="Meiryo UI" panose="020B0604030504040204" pitchFamily="50" charset="-128"/>
              </a:rPr>
              <a:t>対象）</a:t>
            </a:r>
            <a:endParaRPr lang="en-US" altLang="ja-JP" sz="2000" dirty="0">
              <a:latin typeface="Meiryo UI" panose="020B0604030504040204" pitchFamily="50" charset="-128"/>
              <a:ea typeface="Meiryo UI" panose="020B0604030504040204" pitchFamily="50" charset="-128"/>
            </a:endParaRPr>
          </a:p>
          <a:p>
            <a:pPr marL="539750" indent="-269875">
              <a:buNone/>
            </a:pPr>
            <a:r>
              <a:rPr lang="ja-JP" altLang="en-US" sz="2000" dirty="0">
                <a:latin typeface="Meiryo UI" panose="020B0604030504040204" pitchFamily="50" charset="-128"/>
                <a:ea typeface="Meiryo UI" panose="020B0604030504040204" pitchFamily="50" charset="-128"/>
              </a:rPr>
              <a:t>①</a:t>
            </a:r>
            <a:r>
              <a:rPr lang="en-US" altLang="ja-JP" sz="2000" dirty="0">
                <a:latin typeface="Meiryo UI" panose="020B0604030504040204" pitchFamily="50" charset="-128"/>
                <a:ea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rPr>
              <a:t>　超高熱流束除熱</a:t>
            </a:r>
            <a:r>
              <a:rPr lang="en-US" altLang="ja-JP" sz="2000" dirty="0">
                <a:latin typeface="Meiryo UI" panose="020B0604030504040204" pitchFamily="50" charset="-128"/>
                <a:ea typeface="Meiryo UI" panose="020B0604030504040204" pitchFamily="50" charset="-128"/>
              </a:rPr>
              <a:t>(</a:t>
            </a:r>
            <a:r>
              <a:rPr lang="ja-JP" altLang="en-US" sz="2000" dirty="0">
                <a:solidFill>
                  <a:srgbClr val="FF0000"/>
                </a:solidFill>
                <a:latin typeface="Meiryo UI" panose="020B0604030504040204" pitchFamily="50" charset="-128"/>
                <a:ea typeface="Meiryo UI" panose="020B0604030504040204" pitchFamily="50" charset="-128"/>
              </a:rPr>
              <a:t>強制流動</a:t>
            </a:r>
            <a:r>
              <a:rPr lang="ja-JP" altLang="en-US" sz="2000" dirty="0">
                <a:latin typeface="Meiryo UI" panose="020B0604030504040204" pitchFamily="50" charset="-128"/>
                <a:ea typeface="Meiryo UI" panose="020B0604030504040204" pitchFamily="50" charset="-128"/>
              </a:rPr>
              <a:t>沸騰）</a:t>
            </a:r>
            <a:endParaRPr lang="en-US" altLang="ja-JP" sz="2000" dirty="0">
              <a:latin typeface="Meiryo UI" panose="020B0604030504040204" pitchFamily="50" charset="-128"/>
              <a:ea typeface="Meiryo UI" panose="020B0604030504040204" pitchFamily="50" charset="-128"/>
            </a:endParaRPr>
          </a:p>
          <a:p>
            <a:pPr marL="539750" indent="-269875">
              <a:buNone/>
            </a:pPr>
            <a:r>
              <a:rPr lang="ja-JP" altLang="en-US" sz="2000" dirty="0">
                <a:latin typeface="Meiryo UI" panose="020B0604030504040204" pitchFamily="50" charset="-128"/>
                <a:ea typeface="Meiryo UI" panose="020B0604030504040204" pitchFamily="50" charset="-128"/>
              </a:rPr>
              <a:t>①</a:t>
            </a:r>
            <a:r>
              <a:rPr lang="en-US" altLang="ja-JP" sz="2000" dirty="0">
                <a:latin typeface="Meiryo UI" panose="020B0604030504040204" pitchFamily="50" charset="-128"/>
                <a:ea typeface="Meiryo UI" panose="020B0604030504040204" pitchFamily="50" charset="-128"/>
              </a:rPr>
              <a:t>-3</a:t>
            </a:r>
            <a:r>
              <a:rPr lang="ja-JP" altLang="en-US" sz="2000" dirty="0">
                <a:latin typeface="Meiryo UI" panose="020B0604030504040204" pitchFamily="50" charset="-128"/>
                <a:ea typeface="Meiryo UI" panose="020B0604030504040204" pitchFamily="50" charset="-128"/>
              </a:rPr>
              <a:t> 　超高温体の</a:t>
            </a:r>
            <a:r>
              <a:rPr lang="ja-JP" altLang="en-US" sz="2000" dirty="0">
                <a:solidFill>
                  <a:srgbClr val="FF0000"/>
                </a:solidFill>
                <a:latin typeface="Meiryo UI" panose="020B0604030504040204" pitchFamily="50" charset="-128"/>
                <a:ea typeface="Meiryo UI" panose="020B0604030504040204" pitchFamily="50" charset="-128"/>
              </a:rPr>
              <a:t>急速冷却</a:t>
            </a:r>
            <a:endParaRPr lang="en-US" altLang="ja-JP" sz="2000" dirty="0">
              <a:latin typeface="Meiryo UI" panose="020B0604030504040204" pitchFamily="50" charset="-128"/>
              <a:ea typeface="Meiryo UI" panose="020B0604030504040204" pitchFamily="50" charset="-128"/>
            </a:endParaRPr>
          </a:p>
          <a:p>
            <a:pPr marL="0" indent="0">
              <a:buNone/>
            </a:pPr>
            <a:endParaRPr kumimoji="1" lang="ja-JP" altLang="en-US" sz="20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E034FB6B-95EA-4CC8-B12E-0D88E0BBA06A}"/>
              </a:ext>
            </a:extLst>
          </p:cNvPr>
          <p:cNvSpPr>
            <a:spLocks noGrp="1"/>
          </p:cNvSpPr>
          <p:nvPr>
            <p:ph type="sldNum" sz="quarter" idx="12"/>
          </p:nvPr>
        </p:nvSpPr>
        <p:spPr/>
        <p:txBody>
          <a:bodyPr/>
          <a:lstStyle/>
          <a:p>
            <a:fld id="{82C842DA-6810-4529-9497-F925153453CE}" type="slidenum">
              <a:rPr kumimoji="1" lang="ja-JP" altLang="en-US" smtClean="0">
                <a:latin typeface="Meiryo UI" panose="020B0604030504040204" pitchFamily="50" charset="-128"/>
                <a:ea typeface="Meiryo UI" panose="020B0604030504040204" pitchFamily="50" charset="-128"/>
              </a:rPr>
              <a:t>4</a:t>
            </a:fld>
            <a:endParaRPr kumimoji="1" lang="ja-JP" altLang="en-US">
              <a:latin typeface="Meiryo UI" panose="020B0604030504040204" pitchFamily="50" charset="-128"/>
              <a:ea typeface="Meiryo UI" panose="020B0604030504040204" pitchFamily="50" charset="-128"/>
            </a:endParaRPr>
          </a:p>
        </p:txBody>
      </p:sp>
      <p:sp>
        <p:nvSpPr>
          <p:cNvPr id="5" name="タイトル 1">
            <a:extLst>
              <a:ext uri="{FF2B5EF4-FFF2-40B4-BE49-F238E27FC236}">
                <a16:creationId xmlns:a16="http://schemas.microsoft.com/office/drawing/2014/main" id="{D67916BF-F033-4F41-84D4-B6AB8BD7FC00}"/>
              </a:ext>
            </a:extLst>
          </p:cNvPr>
          <p:cNvSpPr>
            <a:spLocks noGrp="1"/>
          </p:cNvSpPr>
          <p:nvPr>
            <p:ph type="title"/>
          </p:nvPr>
        </p:nvSpPr>
        <p:spPr>
          <a:xfrm>
            <a:off x="1331640" y="38496"/>
            <a:ext cx="7056438" cy="995363"/>
          </a:xfrm>
        </p:spPr>
        <p:txBody>
          <a:bodyPr>
            <a:normAutofit/>
          </a:bodyPr>
          <a:lstStyle/>
          <a:p>
            <a:pPr lvl="1" algn="ctr" eaLnBrk="1" fontAlgn="ctr" hangingPunct="1">
              <a:spcBef>
                <a:spcPct val="0"/>
              </a:spcBef>
            </a:pPr>
            <a:r>
              <a:rPr lang="ja-JP" altLang="en-US" sz="36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研究テーマ（森）</a:t>
            </a:r>
            <a:endParaRPr kumimoji="1" lang="ja-JP" altLang="en-US"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A172C2DF-02BD-463F-9F2B-B4C17048F2C4}"/>
              </a:ext>
            </a:extLst>
          </p:cNvPr>
          <p:cNvSpPr/>
          <p:nvPr/>
        </p:nvSpPr>
        <p:spPr>
          <a:xfrm>
            <a:off x="403794" y="1350898"/>
            <a:ext cx="2118008" cy="400110"/>
          </a:xfrm>
          <a:prstGeom prst="rect">
            <a:avLst/>
          </a:prstGeom>
          <a:noFill/>
        </p:spPr>
        <p:txBody>
          <a:bodyPr wrap="square">
            <a:spAutoFit/>
          </a:bodyPr>
          <a:lstStyle/>
          <a:p>
            <a:r>
              <a:rPr lang="ja-JP" altLang="en-US" sz="2000" dirty="0">
                <a:solidFill>
                  <a:srgbClr val="FF0000"/>
                </a:solidFill>
                <a:latin typeface="Meiryo UI" panose="020B0604030504040204" pitchFamily="50" charset="-128"/>
                <a:ea typeface="Meiryo UI" panose="020B0604030504040204" pitchFamily="50" charset="-128"/>
              </a:rPr>
              <a:t>沸騰</a:t>
            </a:r>
            <a:r>
              <a:rPr lang="ja-JP" altLang="en-US" sz="2000" dirty="0">
                <a:latin typeface="Meiryo UI" panose="020B0604030504040204" pitchFamily="50" charset="-128"/>
                <a:ea typeface="Meiryo UI" panose="020B0604030504040204" pitchFamily="50" charset="-128"/>
              </a:rPr>
              <a:t>に関する研究</a:t>
            </a:r>
            <a:endParaRPr lang="en-US" altLang="ja-JP" sz="200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3FBA3920-BDCA-4157-9A40-7143E16F3A32}"/>
              </a:ext>
            </a:extLst>
          </p:cNvPr>
          <p:cNvSpPr/>
          <p:nvPr/>
        </p:nvSpPr>
        <p:spPr>
          <a:xfrm>
            <a:off x="605030" y="5833556"/>
            <a:ext cx="8114770" cy="400110"/>
          </a:xfrm>
          <a:prstGeom prst="rect">
            <a:avLst/>
          </a:prstGeom>
        </p:spPr>
        <p:txBody>
          <a:bodyPr wrap="square">
            <a:spAutoFit/>
          </a:bodyPr>
          <a:lstStyle/>
          <a:p>
            <a:r>
              <a:rPr lang="ja-JP" altLang="en-US" sz="2000" dirty="0">
                <a:latin typeface="Meiryo UI" panose="020B0604030504040204" pitchFamily="50" charset="-128"/>
                <a:ea typeface="Meiryo UI" panose="020B0604030504040204" pitchFamily="50" charset="-128"/>
              </a:rPr>
              <a:t>④ハニカム多孔質体による</a:t>
            </a:r>
            <a:r>
              <a:rPr lang="ja-JP" altLang="en-US" sz="2000" dirty="0">
                <a:solidFill>
                  <a:srgbClr val="FF0000"/>
                </a:solidFill>
                <a:latin typeface="Meiryo UI" panose="020B0604030504040204" pitchFamily="50" charset="-128"/>
                <a:ea typeface="Meiryo UI" panose="020B0604030504040204" pitchFamily="50" charset="-128"/>
              </a:rPr>
              <a:t>アルカリ水電解</a:t>
            </a:r>
            <a:r>
              <a:rPr lang="ja-JP" altLang="en-US" sz="2000" dirty="0">
                <a:latin typeface="Meiryo UI" panose="020B0604030504040204" pitchFamily="50" charset="-128"/>
                <a:ea typeface="Meiryo UI" panose="020B0604030504040204" pitchFamily="50" charset="-128"/>
              </a:rPr>
              <a:t>の革新</a:t>
            </a:r>
            <a:endParaRPr lang="en-US" altLang="ja-JP" sz="1400" dirty="0">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49363B5-04EF-4CAD-A8C1-B38C44616BD4}"/>
              </a:ext>
            </a:extLst>
          </p:cNvPr>
          <p:cNvSpPr/>
          <p:nvPr/>
        </p:nvSpPr>
        <p:spPr>
          <a:xfrm>
            <a:off x="302814" y="3514014"/>
            <a:ext cx="2118008" cy="400110"/>
          </a:xfrm>
          <a:prstGeom prst="rect">
            <a:avLst/>
          </a:prstGeom>
        </p:spPr>
        <p:txBody>
          <a:bodyPr wrap="square">
            <a:spAutoFit/>
          </a:bodyPr>
          <a:lstStyle/>
          <a:p>
            <a:r>
              <a:rPr lang="ja-JP" altLang="en-US" sz="2000" dirty="0">
                <a:solidFill>
                  <a:srgbClr val="FF0000"/>
                </a:solidFill>
                <a:latin typeface="Meiryo UI" panose="020B0604030504040204" pitchFamily="50" charset="-128"/>
                <a:ea typeface="Meiryo UI" panose="020B0604030504040204" pitchFamily="50" charset="-128"/>
              </a:rPr>
              <a:t>蒸発</a:t>
            </a:r>
            <a:r>
              <a:rPr lang="ja-JP" altLang="en-US" sz="2000" dirty="0">
                <a:latin typeface="Meiryo UI" panose="020B0604030504040204" pitchFamily="50" charset="-128"/>
                <a:ea typeface="Meiryo UI" panose="020B0604030504040204" pitchFamily="50" charset="-128"/>
              </a:rPr>
              <a:t>に関する研究</a:t>
            </a:r>
            <a:endParaRPr lang="en-US" altLang="ja-JP" sz="2000" dirty="0">
              <a:latin typeface="Meiryo UI" panose="020B0604030504040204" pitchFamily="50" charset="-128"/>
              <a:ea typeface="Meiryo UI" panose="020B0604030504040204" pitchFamily="50" charset="-128"/>
            </a:endParaRPr>
          </a:p>
        </p:txBody>
      </p:sp>
      <p:sp>
        <p:nvSpPr>
          <p:cNvPr id="8" name="コンテンツ プレースホルダー 2">
            <a:extLst>
              <a:ext uri="{FF2B5EF4-FFF2-40B4-BE49-F238E27FC236}">
                <a16:creationId xmlns:a16="http://schemas.microsoft.com/office/drawing/2014/main" id="{A9F82092-0640-4507-BF5E-2E2ADB333315}"/>
              </a:ext>
            </a:extLst>
          </p:cNvPr>
          <p:cNvSpPr txBox="1">
            <a:spLocks/>
          </p:cNvSpPr>
          <p:nvPr/>
        </p:nvSpPr>
        <p:spPr>
          <a:xfrm>
            <a:off x="605030" y="3830737"/>
            <a:ext cx="8114770" cy="83261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000" dirty="0">
                <a:latin typeface="Meiryo UI" panose="020B0604030504040204" pitchFamily="50" charset="-128"/>
                <a:ea typeface="Meiryo UI" panose="020B0604030504040204" pitchFamily="50" charset="-128"/>
              </a:rPr>
              <a:t>②含水多孔質体を用いた</a:t>
            </a:r>
            <a:r>
              <a:rPr lang="ja-JP" altLang="en-US" sz="2000" dirty="0">
                <a:solidFill>
                  <a:srgbClr val="FF0000"/>
                </a:solidFill>
                <a:latin typeface="Meiryo UI" panose="020B0604030504040204" pitchFamily="50" charset="-128"/>
                <a:ea typeface="Meiryo UI" panose="020B0604030504040204" pitchFamily="50" charset="-128"/>
              </a:rPr>
              <a:t>過熱水蒸気瞬間生成</a:t>
            </a:r>
            <a:endParaRPr lang="ja-JP" altLang="en-US" sz="2000" dirty="0">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B522D59D-87E1-4FAE-9DC7-F97B9CDCF598}"/>
              </a:ext>
            </a:extLst>
          </p:cNvPr>
          <p:cNvSpPr/>
          <p:nvPr/>
        </p:nvSpPr>
        <p:spPr>
          <a:xfrm>
            <a:off x="618048" y="5059563"/>
            <a:ext cx="5274201" cy="400110"/>
          </a:xfrm>
          <a:prstGeom prst="rect">
            <a:avLst/>
          </a:prstGeom>
        </p:spPr>
        <p:txBody>
          <a:bodyPr wrap="none">
            <a:spAutoFit/>
          </a:bodyPr>
          <a:lstStyle/>
          <a:p>
            <a:r>
              <a:rPr lang="ja-JP" altLang="en-US" sz="2000" dirty="0">
                <a:latin typeface="Meiryo UI" panose="020B0604030504040204" pitchFamily="50" charset="-128"/>
                <a:ea typeface="Meiryo UI" panose="020B0604030504040204" pitchFamily="50" charset="-128"/>
              </a:rPr>
              <a:t>③　環状流中のじょう乱波液膜挙動に関する研究</a:t>
            </a:r>
            <a:endParaRPr lang="en-US" altLang="ja-JP" sz="1400" dirty="0">
              <a:latin typeface="Meiryo UI" panose="020B0604030504040204" pitchFamily="50" charset="-128"/>
              <a:ea typeface="Meiryo UI" panose="020B0604030504040204" pitchFamily="50" charset="-128"/>
            </a:endParaRPr>
          </a:p>
        </p:txBody>
      </p:sp>
      <p:pic>
        <p:nvPicPr>
          <p:cNvPr id="10" name="Picture 3">
            <a:extLst>
              <a:ext uri="{FF2B5EF4-FFF2-40B4-BE49-F238E27FC236}">
                <a16:creationId xmlns:a16="http://schemas.microsoft.com/office/drawing/2014/main" id="{DEB91C3D-7A14-4371-A7D3-A6248C01A0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93689"/>
            <a:ext cx="1440160" cy="1032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5F60F5F7-FF98-43AB-ACEA-A516CDA6F0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1954" y="3462380"/>
            <a:ext cx="628317" cy="1122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3" name="Object 4">
            <a:extLst>
              <a:ext uri="{FF2B5EF4-FFF2-40B4-BE49-F238E27FC236}">
                <a16:creationId xmlns:a16="http://schemas.microsoft.com/office/drawing/2014/main" id="{5BAFEAAC-7B75-4DD0-AE3B-9E6D5D3F7C68}"/>
              </a:ext>
            </a:extLst>
          </p:cNvPr>
          <p:cNvGraphicFramePr>
            <a:graphicFrameLocks noChangeAspect="1"/>
          </p:cNvGraphicFramePr>
          <p:nvPr>
            <p:extLst>
              <p:ext uri="{D42A27DB-BD31-4B8C-83A1-F6EECF244321}">
                <p14:modId xmlns:p14="http://schemas.microsoft.com/office/powerpoint/2010/main" val="3172205305"/>
              </p:ext>
            </p:extLst>
          </p:nvPr>
        </p:nvGraphicFramePr>
        <p:xfrm>
          <a:off x="6014258" y="1396515"/>
          <a:ext cx="1198096" cy="1004570"/>
        </p:xfrm>
        <a:graphic>
          <a:graphicData uri="http://schemas.openxmlformats.org/presentationml/2006/ole">
            <mc:AlternateContent xmlns:mc="http://schemas.openxmlformats.org/markup-compatibility/2006">
              <mc:Choice xmlns:v="urn:schemas-microsoft-com:vml" Requires="v">
                <p:oleObj spid="_x0000_s5276" name="CorelDRAW" r:id="rId5" imgW="2007360" imgH="1683360" progId="CorelDraw.Graphic.8">
                  <p:embed/>
                </p:oleObj>
              </mc:Choice>
              <mc:Fallback>
                <p:oleObj name="CorelDRAW" r:id="rId5" imgW="2007360" imgH="1683360" progId="CorelDraw.Graphic.8">
                  <p:embed/>
                  <p:pic>
                    <p:nvPicPr>
                      <p:cNvPr id="21" name="Object 4">
                        <a:extLst>
                          <a:ext uri="{FF2B5EF4-FFF2-40B4-BE49-F238E27FC236}">
                            <a16:creationId xmlns:a16="http://schemas.microsoft.com/office/drawing/2014/main" id="{14994CF8-AD80-47C7-871B-57A208D01F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4258" y="1396515"/>
                        <a:ext cx="1198096" cy="1004570"/>
                      </a:xfrm>
                      <a:prstGeom prst="rect">
                        <a:avLst/>
                      </a:prstGeom>
                      <a:noFill/>
                      <a:ln>
                        <a:noFill/>
                      </a:ln>
                    </p:spPr>
                  </p:pic>
                </p:oleObj>
              </mc:Fallback>
            </mc:AlternateContent>
          </a:graphicData>
        </a:graphic>
      </p:graphicFrame>
      <p:graphicFrame>
        <p:nvGraphicFramePr>
          <p:cNvPr id="15" name="Object 5">
            <a:extLst>
              <a:ext uri="{FF2B5EF4-FFF2-40B4-BE49-F238E27FC236}">
                <a16:creationId xmlns:a16="http://schemas.microsoft.com/office/drawing/2014/main" id="{46513BBF-7C5E-4CC3-A06B-27A5286C0634}"/>
              </a:ext>
            </a:extLst>
          </p:cNvPr>
          <p:cNvGraphicFramePr>
            <a:graphicFrameLocks noChangeAspect="1"/>
          </p:cNvGraphicFramePr>
          <p:nvPr>
            <p:extLst>
              <p:ext uri="{D42A27DB-BD31-4B8C-83A1-F6EECF244321}">
                <p14:modId xmlns:p14="http://schemas.microsoft.com/office/powerpoint/2010/main" val="468524887"/>
              </p:ext>
            </p:extLst>
          </p:nvPr>
        </p:nvGraphicFramePr>
        <p:xfrm>
          <a:off x="7385316" y="1915245"/>
          <a:ext cx="1279650" cy="1073698"/>
        </p:xfrm>
        <a:graphic>
          <a:graphicData uri="http://schemas.openxmlformats.org/presentationml/2006/ole">
            <mc:AlternateContent xmlns:mc="http://schemas.openxmlformats.org/markup-compatibility/2006">
              <mc:Choice xmlns:v="urn:schemas-microsoft-com:vml" Requires="v">
                <p:oleObj spid="_x0000_s5277" name="CorelDRAW" r:id="rId7" imgW="2007360" imgH="1683360" progId="CorelDraw.Graphic.8">
                  <p:embed/>
                </p:oleObj>
              </mc:Choice>
              <mc:Fallback>
                <p:oleObj name="CorelDRAW" r:id="rId7" imgW="2007360" imgH="1683360" progId="CorelDraw.Graphic.8">
                  <p:embed/>
                  <p:pic>
                    <p:nvPicPr>
                      <p:cNvPr id="8" name="Object 5">
                        <a:extLst>
                          <a:ext uri="{FF2B5EF4-FFF2-40B4-BE49-F238E27FC236}">
                            <a16:creationId xmlns:a16="http://schemas.microsoft.com/office/drawing/2014/main" id="{20CE77F4-FC72-4630-9B57-0306A02C2F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5316" y="1915245"/>
                        <a:ext cx="1279650" cy="1073698"/>
                      </a:xfrm>
                      <a:prstGeom prst="rect">
                        <a:avLst/>
                      </a:prstGeom>
                      <a:noFill/>
                      <a:ln>
                        <a:noFill/>
                      </a:ln>
                    </p:spPr>
                  </p:pic>
                </p:oleObj>
              </mc:Fallback>
            </mc:AlternateContent>
          </a:graphicData>
        </a:graphic>
      </p:graphicFrame>
      <p:cxnSp>
        <p:nvCxnSpPr>
          <p:cNvPr id="17" name="直線矢印コネクタ 16">
            <a:extLst>
              <a:ext uri="{FF2B5EF4-FFF2-40B4-BE49-F238E27FC236}">
                <a16:creationId xmlns:a16="http://schemas.microsoft.com/office/drawing/2014/main" id="{4122DC93-7B4B-4B2C-AF19-2D5342591A29}"/>
              </a:ext>
            </a:extLst>
          </p:cNvPr>
          <p:cNvCxnSpPr>
            <a:cxnSpLocks/>
          </p:cNvCxnSpPr>
          <p:nvPr/>
        </p:nvCxnSpPr>
        <p:spPr>
          <a:xfrm flipH="1">
            <a:off x="5508104" y="2020134"/>
            <a:ext cx="492022" cy="178989"/>
          </a:xfrm>
          <a:prstGeom prst="straightConnector1">
            <a:avLst/>
          </a:prstGeom>
          <a:ln w="57150">
            <a:headEnd type="none"/>
            <a:tailEnd type="stealth"/>
          </a:ln>
        </p:spPr>
        <p:style>
          <a:lnRef idx="1">
            <a:schemeClr val="dk1"/>
          </a:lnRef>
          <a:fillRef idx="0">
            <a:schemeClr val="dk1"/>
          </a:fillRef>
          <a:effectRef idx="0">
            <a:schemeClr val="dk1"/>
          </a:effectRef>
          <a:fontRef idx="minor">
            <a:schemeClr val="tx1"/>
          </a:fontRef>
        </p:style>
      </p:cxnSp>
      <p:cxnSp>
        <p:nvCxnSpPr>
          <p:cNvPr id="18" name="直線矢印コネクタ 17">
            <a:extLst>
              <a:ext uri="{FF2B5EF4-FFF2-40B4-BE49-F238E27FC236}">
                <a16:creationId xmlns:a16="http://schemas.microsoft.com/office/drawing/2014/main" id="{10FDBB95-B06A-400D-ABB6-81A9ED4E4503}"/>
              </a:ext>
            </a:extLst>
          </p:cNvPr>
          <p:cNvCxnSpPr>
            <a:cxnSpLocks/>
          </p:cNvCxnSpPr>
          <p:nvPr/>
        </p:nvCxnSpPr>
        <p:spPr>
          <a:xfrm flipH="1" flipV="1">
            <a:off x="5292080" y="2564904"/>
            <a:ext cx="2079105" cy="140974"/>
          </a:xfrm>
          <a:prstGeom prst="straightConnector1">
            <a:avLst/>
          </a:prstGeom>
          <a:ln w="57150">
            <a:headEnd type="none"/>
            <a:tailEnd type="stealth"/>
          </a:ln>
        </p:spPr>
        <p:style>
          <a:lnRef idx="1">
            <a:schemeClr val="dk1"/>
          </a:lnRef>
          <a:fillRef idx="0">
            <a:schemeClr val="dk1"/>
          </a:fillRef>
          <a:effectRef idx="0">
            <a:schemeClr val="dk1"/>
          </a:effectRef>
          <a:fontRef idx="minor">
            <a:schemeClr val="tx1"/>
          </a:fontRef>
        </p:style>
      </p:cxnSp>
      <p:sp>
        <p:nvSpPr>
          <p:cNvPr id="29" name="四角形: 角を丸くする 28">
            <a:extLst>
              <a:ext uri="{FF2B5EF4-FFF2-40B4-BE49-F238E27FC236}">
                <a16:creationId xmlns:a16="http://schemas.microsoft.com/office/drawing/2014/main" id="{B8341E86-1028-470B-AC32-099B69922454}"/>
              </a:ext>
            </a:extLst>
          </p:cNvPr>
          <p:cNvSpPr/>
          <p:nvPr/>
        </p:nvSpPr>
        <p:spPr>
          <a:xfrm>
            <a:off x="302814" y="3480922"/>
            <a:ext cx="8416986" cy="1122805"/>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extLst>
              <a:ext uri="{FF2B5EF4-FFF2-40B4-BE49-F238E27FC236}">
                <a16:creationId xmlns:a16="http://schemas.microsoft.com/office/drawing/2014/main" id="{FAD97DE2-8711-4ACB-9975-B03E41A5D170}"/>
              </a:ext>
            </a:extLst>
          </p:cNvPr>
          <p:cNvSpPr/>
          <p:nvPr/>
        </p:nvSpPr>
        <p:spPr>
          <a:xfrm>
            <a:off x="295426" y="4754919"/>
            <a:ext cx="8416986" cy="716235"/>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B6E7B3AE-E0B1-4DED-8914-2D5E032A20CB}"/>
              </a:ext>
            </a:extLst>
          </p:cNvPr>
          <p:cNvSpPr/>
          <p:nvPr/>
        </p:nvSpPr>
        <p:spPr>
          <a:xfrm>
            <a:off x="396406" y="4698164"/>
            <a:ext cx="3016078" cy="400110"/>
          </a:xfrm>
          <a:prstGeom prst="rect">
            <a:avLst/>
          </a:prstGeom>
        </p:spPr>
        <p:txBody>
          <a:bodyPr wrap="square">
            <a:spAutoFit/>
          </a:bodyPr>
          <a:lstStyle/>
          <a:p>
            <a:r>
              <a:rPr lang="ja-JP" altLang="en-US" sz="2000" dirty="0">
                <a:solidFill>
                  <a:srgbClr val="FF0000"/>
                </a:solidFill>
                <a:latin typeface="Meiryo UI" panose="020B0604030504040204" pitchFamily="50" charset="-128"/>
                <a:ea typeface="Meiryo UI" panose="020B0604030504040204" pitchFamily="50" charset="-128"/>
              </a:rPr>
              <a:t>混相流</a:t>
            </a:r>
            <a:r>
              <a:rPr lang="ja-JP" altLang="en-US" sz="2000" dirty="0">
                <a:latin typeface="Meiryo UI" panose="020B0604030504040204" pitchFamily="50" charset="-128"/>
                <a:ea typeface="Meiryo UI" panose="020B0604030504040204" pitchFamily="50" charset="-128"/>
              </a:rPr>
              <a:t>に関する研究</a:t>
            </a:r>
            <a:endParaRPr lang="en-US" altLang="ja-JP" sz="2000" dirty="0">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C1CD00EC-6D8E-46A9-B56B-F11865D59ECA}"/>
              </a:ext>
            </a:extLst>
          </p:cNvPr>
          <p:cNvSpPr/>
          <p:nvPr/>
        </p:nvSpPr>
        <p:spPr>
          <a:xfrm>
            <a:off x="368703" y="5557399"/>
            <a:ext cx="3664150" cy="400110"/>
          </a:xfrm>
          <a:prstGeom prst="rect">
            <a:avLst/>
          </a:prstGeom>
        </p:spPr>
        <p:txBody>
          <a:bodyPr wrap="square">
            <a:spAutoFit/>
          </a:bodyPr>
          <a:lstStyle/>
          <a:p>
            <a:r>
              <a:rPr lang="ja-JP" altLang="en-US" sz="2000" dirty="0">
                <a:solidFill>
                  <a:srgbClr val="FF0000"/>
                </a:solidFill>
                <a:latin typeface="Meiryo UI" panose="020B0604030504040204" pitchFamily="50" charset="-128"/>
                <a:ea typeface="Meiryo UI" panose="020B0604030504040204" pitchFamily="50" charset="-128"/>
              </a:rPr>
              <a:t>物質移動促進</a:t>
            </a:r>
            <a:r>
              <a:rPr lang="ja-JP" altLang="en-US" sz="2000" dirty="0">
                <a:latin typeface="Meiryo UI" panose="020B0604030504040204" pitchFamily="50" charset="-128"/>
                <a:ea typeface="Meiryo UI" panose="020B0604030504040204" pitchFamily="50" charset="-128"/>
              </a:rPr>
              <a:t>に関する研究</a:t>
            </a:r>
            <a:endParaRPr lang="en-US" altLang="ja-JP" sz="2000" dirty="0">
              <a:latin typeface="Meiryo UI" panose="020B0604030504040204" pitchFamily="50" charset="-128"/>
              <a:ea typeface="Meiryo UI" panose="020B0604030504040204" pitchFamily="50" charset="-128"/>
            </a:endParaRPr>
          </a:p>
        </p:txBody>
      </p:sp>
      <p:sp>
        <p:nvSpPr>
          <p:cNvPr id="33" name="四角形: 角を丸くする 32">
            <a:extLst>
              <a:ext uri="{FF2B5EF4-FFF2-40B4-BE49-F238E27FC236}">
                <a16:creationId xmlns:a16="http://schemas.microsoft.com/office/drawing/2014/main" id="{9CCCE3D6-8702-4B4E-872B-22246812EB9D}"/>
              </a:ext>
            </a:extLst>
          </p:cNvPr>
          <p:cNvSpPr/>
          <p:nvPr/>
        </p:nvSpPr>
        <p:spPr>
          <a:xfrm>
            <a:off x="302814" y="5610873"/>
            <a:ext cx="8416986" cy="622794"/>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90032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4715" y="1052736"/>
            <a:ext cx="6937805" cy="5714406"/>
          </a:xfrm>
          <a:prstGeom prst="rect">
            <a:avLst/>
          </a:prstGeom>
        </p:spPr>
      </p:pic>
      <p:sp>
        <p:nvSpPr>
          <p:cNvPr id="4" name="スライド番号プレースホルダー 3"/>
          <p:cNvSpPr>
            <a:spLocks noGrp="1"/>
          </p:cNvSpPr>
          <p:nvPr>
            <p:ph type="sldNum" sz="quarter" idx="12"/>
          </p:nvPr>
        </p:nvSpPr>
        <p:spPr/>
        <p:txBody>
          <a:bodyPr/>
          <a:lstStyle/>
          <a:p>
            <a:fld id="{82C842DA-6810-4529-9497-F925153453CE}" type="slidenum">
              <a:rPr kumimoji="1" lang="ja-JP" altLang="en-US" smtClean="0"/>
              <a:t>5</a:t>
            </a:fld>
            <a:endParaRPr kumimoji="1" lang="ja-JP" altLang="en-US"/>
          </a:p>
        </p:txBody>
      </p:sp>
      <p:sp>
        <p:nvSpPr>
          <p:cNvPr id="2" name="タイトル 1"/>
          <p:cNvSpPr>
            <a:spLocks noGrp="1"/>
          </p:cNvSpPr>
          <p:nvPr>
            <p:ph type="title"/>
          </p:nvPr>
        </p:nvSpPr>
        <p:spPr>
          <a:xfrm>
            <a:off x="1581980" y="-459432"/>
            <a:ext cx="7056784" cy="994122"/>
          </a:xfrm>
        </p:spPr>
        <p:txBody>
          <a:bodyPr/>
          <a:lstStyle/>
          <a:p>
            <a:r>
              <a:rPr kumimoji="1" lang="ja-JP" altLang="en-US" dirty="0">
                <a:solidFill>
                  <a:schemeClr val="tx1"/>
                </a:solidFill>
              </a:rPr>
              <a:t>沸騰冷却の特性（大気圧・水）</a:t>
            </a:r>
          </a:p>
        </p:txBody>
      </p:sp>
      <p:sp>
        <p:nvSpPr>
          <p:cNvPr id="6" name="タイトル 1"/>
          <p:cNvSpPr txBox="1">
            <a:spLocks/>
          </p:cNvSpPr>
          <p:nvPr/>
        </p:nvSpPr>
        <p:spPr>
          <a:xfrm>
            <a:off x="293250" y="1392748"/>
            <a:ext cx="2856656" cy="994122"/>
          </a:xfrm>
          <a:prstGeom prst="rect">
            <a:avLst/>
          </a:prstGeom>
          <a:solidFill>
            <a:schemeClr val="bg1"/>
          </a:solidFill>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ja-JP" altLang="en-US" sz="2400" b="1" dirty="0">
                <a:solidFill>
                  <a:srgbClr val="FF0000"/>
                </a:solidFill>
                <a:effectLst/>
              </a:rPr>
              <a:t>限界熱流束</a:t>
            </a:r>
            <a:r>
              <a:rPr lang="en-US" altLang="ja-JP" sz="2400" b="1" dirty="0">
                <a:solidFill>
                  <a:srgbClr val="FF0000"/>
                </a:solidFill>
                <a:effectLst/>
              </a:rPr>
              <a:t>(CHF) </a:t>
            </a:r>
            <a:r>
              <a:rPr lang="en-US" altLang="ja-JP" sz="2400" dirty="0">
                <a:solidFill>
                  <a:schemeClr val="tx1"/>
                </a:solidFill>
                <a:effectLst/>
              </a:rPr>
              <a:t>:</a:t>
            </a:r>
          </a:p>
          <a:p>
            <a:r>
              <a:rPr lang="en-US" altLang="ja-JP" sz="2400" dirty="0">
                <a:solidFill>
                  <a:schemeClr val="tx1"/>
                </a:solidFill>
                <a:effectLst/>
              </a:rPr>
              <a:t>1 MW/m</a:t>
            </a:r>
            <a:r>
              <a:rPr lang="en-US" altLang="ja-JP" sz="2400" baseline="30000" dirty="0">
                <a:solidFill>
                  <a:schemeClr val="tx1"/>
                </a:solidFill>
                <a:effectLst/>
              </a:rPr>
              <a:t>2</a:t>
            </a:r>
            <a:endParaRPr lang="ja-JP" altLang="en-US" sz="2400" dirty="0">
              <a:solidFill>
                <a:schemeClr val="tx1"/>
              </a:solidFill>
              <a:effectLst/>
            </a:endParaRPr>
          </a:p>
        </p:txBody>
      </p:sp>
      <p:sp>
        <p:nvSpPr>
          <p:cNvPr id="8" name="タイトル 1"/>
          <p:cNvSpPr txBox="1">
            <a:spLocks/>
          </p:cNvSpPr>
          <p:nvPr/>
        </p:nvSpPr>
        <p:spPr>
          <a:xfrm>
            <a:off x="323528" y="3140968"/>
            <a:ext cx="1991187" cy="1034780"/>
          </a:xfrm>
          <a:prstGeom prst="rect">
            <a:avLst/>
          </a:prstGeom>
          <a:noFill/>
          <a:ln>
            <a:solidFill>
              <a:schemeClr val="tx1"/>
            </a:solidFill>
          </a:ln>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ja-JP" altLang="en-US" sz="2000" dirty="0">
                <a:solidFill>
                  <a:schemeClr val="tx1"/>
                </a:solidFill>
                <a:effectLst/>
              </a:rPr>
              <a:t>熱流束 </a:t>
            </a:r>
            <a:r>
              <a:rPr lang="en-US" altLang="ja-JP" sz="2000" dirty="0">
                <a:solidFill>
                  <a:schemeClr val="tx1"/>
                </a:solidFill>
                <a:effectLst/>
              </a:rPr>
              <a:t>[W/cm</a:t>
            </a:r>
            <a:r>
              <a:rPr lang="en-US" altLang="ja-JP" sz="2000" baseline="30000" dirty="0">
                <a:solidFill>
                  <a:schemeClr val="tx1"/>
                </a:solidFill>
                <a:effectLst/>
              </a:rPr>
              <a:t>2</a:t>
            </a:r>
            <a:r>
              <a:rPr lang="en-US" altLang="ja-JP" sz="2000" dirty="0">
                <a:solidFill>
                  <a:schemeClr val="tx1"/>
                </a:solidFill>
                <a:effectLst/>
              </a:rPr>
              <a:t>]</a:t>
            </a:r>
          </a:p>
          <a:p>
            <a:r>
              <a:rPr lang="ja-JP" altLang="en-US" sz="2000" dirty="0">
                <a:solidFill>
                  <a:schemeClr val="tx1"/>
                </a:solidFill>
                <a:effectLst/>
              </a:rPr>
              <a:t>：単位面積当たりの熱移動量</a:t>
            </a:r>
          </a:p>
        </p:txBody>
      </p:sp>
      <p:sp>
        <p:nvSpPr>
          <p:cNvPr id="11" name="タイトル 1"/>
          <p:cNvSpPr txBox="1">
            <a:spLocks/>
          </p:cNvSpPr>
          <p:nvPr/>
        </p:nvSpPr>
        <p:spPr>
          <a:xfrm>
            <a:off x="2987824" y="895687"/>
            <a:ext cx="1680732" cy="994122"/>
          </a:xfrm>
          <a:prstGeom prst="rect">
            <a:avLst/>
          </a:prstGeom>
          <a:noFill/>
        </p:spPr>
        <p:txBody>
          <a:bodyPr vert="horz" lIns="91440" tIns="45720" rIns="91440" bIns="45720" rtlCol="0" anchor="b">
            <a:normAutofit fontScale="92500"/>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pPr algn="ctr"/>
            <a:r>
              <a:rPr lang="ja-JP" altLang="en-US" sz="2400" dirty="0">
                <a:solidFill>
                  <a:schemeClr val="tx1"/>
                </a:solidFill>
                <a:effectLst/>
              </a:rPr>
              <a:t>伝熱面温度</a:t>
            </a:r>
            <a:endParaRPr lang="en-US" altLang="ja-JP" sz="2400" dirty="0">
              <a:solidFill>
                <a:schemeClr val="tx1"/>
              </a:solidFill>
              <a:effectLst/>
            </a:endParaRPr>
          </a:p>
          <a:p>
            <a:pPr algn="ctr"/>
            <a:r>
              <a:rPr lang="en-US" altLang="ja-JP" sz="2400" dirty="0">
                <a:solidFill>
                  <a:schemeClr val="tx1"/>
                </a:solidFill>
                <a:effectLst/>
              </a:rPr>
              <a:t>130</a:t>
            </a:r>
            <a:r>
              <a:rPr lang="ja-JP" altLang="en-US" sz="2400" dirty="0">
                <a:solidFill>
                  <a:schemeClr val="tx1"/>
                </a:solidFill>
                <a:effectLst/>
              </a:rPr>
              <a:t>℃</a:t>
            </a:r>
          </a:p>
        </p:txBody>
      </p:sp>
      <p:sp>
        <p:nvSpPr>
          <p:cNvPr id="12" name="タイトル 1"/>
          <p:cNvSpPr txBox="1">
            <a:spLocks/>
          </p:cNvSpPr>
          <p:nvPr/>
        </p:nvSpPr>
        <p:spPr>
          <a:xfrm>
            <a:off x="6430036" y="692696"/>
            <a:ext cx="2856656" cy="994122"/>
          </a:xfrm>
          <a:prstGeom prst="rect">
            <a:avLst/>
          </a:prstGeom>
          <a:noFill/>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pPr algn="ctr"/>
            <a:r>
              <a:rPr lang="ja-JP" altLang="en-US" sz="2400" dirty="0">
                <a:solidFill>
                  <a:schemeClr val="tx1"/>
                </a:solidFill>
                <a:effectLst/>
              </a:rPr>
              <a:t>伝熱面温度</a:t>
            </a:r>
            <a:endParaRPr lang="en-US" altLang="ja-JP" sz="2400" dirty="0">
              <a:solidFill>
                <a:schemeClr val="tx1"/>
              </a:solidFill>
              <a:effectLst/>
            </a:endParaRPr>
          </a:p>
          <a:p>
            <a:pPr algn="ctr"/>
            <a:r>
              <a:rPr lang="en-US" altLang="ja-JP" sz="2400" dirty="0">
                <a:solidFill>
                  <a:schemeClr val="tx1"/>
                </a:solidFill>
                <a:effectLst/>
              </a:rPr>
              <a:t>1000</a:t>
            </a:r>
            <a:r>
              <a:rPr lang="ja-JP" altLang="en-US" sz="2400" dirty="0">
                <a:solidFill>
                  <a:schemeClr val="tx1"/>
                </a:solidFill>
                <a:effectLst/>
              </a:rPr>
              <a:t>℃以上</a:t>
            </a:r>
          </a:p>
        </p:txBody>
      </p:sp>
      <p:sp>
        <p:nvSpPr>
          <p:cNvPr id="13" name="Line 6"/>
          <p:cNvSpPr>
            <a:spLocks noChangeShapeType="1"/>
          </p:cNvSpPr>
          <p:nvPr/>
        </p:nvSpPr>
        <p:spPr bwMode="auto">
          <a:xfrm>
            <a:off x="4355976" y="1686818"/>
            <a:ext cx="576064" cy="518046"/>
          </a:xfrm>
          <a:prstGeom prst="line">
            <a:avLst/>
          </a:prstGeom>
          <a:noFill/>
          <a:ln w="57150">
            <a:solidFill>
              <a:srgbClr val="0070C0"/>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タイトル 1"/>
          <p:cNvSpPr txBox="1">
            <a:spLocks/>
          </p:cNvSpPr>
          <p:nvPr/>
        </p:nvSpPr>
        <p:spPr>
          <a:xfrm>
            <a:off x="179512" y="5445223"/>
            <a:ext cx="2555776" cy="1320799"/>
          </a:xfrm>
          <a:prstGeom prst="rect">
            <a:avLst/>
          </a:prstGeom>
          <a:solidFill>
            <a:schemeClr val="bg1"/>
          </a:solidFill>
          <a:ln>
            <a:solidFill>
              <a:schemeClr val="tx1"/>
            </a:solidFill>
          </a:ln>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ja-JP" altLang="en-US" sz="2000" dirty="0">
                <a:solidFill>
                  <a:srgbClr val="FF0000"/>
                </a:solidFill>
                <a:effectLst/>
              </a:rPr>
              <a:t>過熱度</a:t>
            </a:r>
            <a:r>
              <a:rPr lang="ja-JP" altLang="en-US" sz="2000" dirty="0">
                <a:solidFill>
                  <a:schemeClr val="tx1"/>
                </a:solidFill>
                <a:effectLst/>
              </a:rPr>
              <a:t> </a:t>
            </a:r>
            <a:r>
              <a:rPr lang="en-US" altLang="ja-JP" sz="2000" dirty="0">
                <a:solidFill>
                  <a:schemeClr val="tx1"/>
                </a:solidFill>
                <a:effectLst/>
              </a:rPr>
              <a:t>[K]=</a:t>
            </a:r>
          </a:p>
          <a:p>
            <a:r>
              <a:rPr lang="ja-JP" altLang="en-US" sz="2000" dirty="0">
                <a:solidFill>
                  <a:schemeClr val="tx1"/>
                </a:solidFill>
                <a:effectLst/>
              </a:rPr>
              <a:t>壁面温度－飽和温度</a:t>
            </a:r>
            <a:endParaRPr lang="en-US" altLang="ja-JP" sz="2000" dirty="0">
              <a:solidFill>
                <a:schemeClr val="tx1"/>
              </a:solidFill>
              <a:effectLst/>
            </a:endParaRPr>
          </a:p>
          <a:p>
            <a:r>
              <a:rPr lang="en-US" altLang="ja-JP" sz="2000" dirty="0">
                <a:solidFill>
                  <a:schemeClr val="tx1"/>
                </a:solidFill>
                <a:effectLst/>
              </a:rPr>
              <a:t>20[K]=</a:t>
            </a:r>
          </a:p>
          <a:p>
            <a:r>
              <a:rPr lang="en-US" altLang="ja-JP" sz="2000" dirty="0">
                <a:solidFill>
                  <a:schemeClr val="tx1"/>
                </a:solidFill>
                <a:effectLst/>
              </a:rPr>
              <a:t>120</a:t>
            </a:r>
            <a:r>
              <a:rPr lang="ja-JP" altLang="en-US" sz="2000" dirty="0">
                <a:solidFill>
                  <a:schemeClr val="tx1"/>
                </a:solidFill>
                <a:effectLst/>
              </a:rPr>
              <a:t>℃－</a:t>
            </a:r>
            <a:r>
              <a:rPr lang="en-US" altLang="ja-JP" sz="2000" dirty="0">
                <a:solidFill>
                  <a:schemeClr val="tx1"/>
                </a:solidFill>
                <a:effectLst/>
              </a:rPr>
              <a:t>100</a:t>
            </a:r>
            <a:r>
              <a:rPr lang="ja-JP" altLang="en-US" sz="2000" dirty="0">
                <a:solidFill>
                  <a:schemeClr val="tx1"/>
                </a:solidFill>
                <a:effectLst/>
              </a:rPr>
              <a:t>℃</a:t>
            </a:r>
          </a:p>
        </p:txBody>
      </p:sp>
      <p:sp>
        <p:nvSpPr>
          <p:cNvPr id="16" name="下矢印 15"/>
          <p:cNvSpPr/>
          <p:nvPr/>
        </p:nvSpPr>
        <p:spPr>
          <a:xfrm rot="10800000">
            <a:off x="4678634" y="1189757"/>
            <a:ext cx="388242" cy="68263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p:cNvSpPr txBox="1">
            <a:spLocks/>
          </p:cNvSpPr>
          <p:nvPr/>
        </p:nvSpPr>
        <p:spPr>
          <a:xfrm>
            <a:off x="3492505" y="476671"/>
            <a:ext cx="3098521" cy="713084"/>
          </a:xfrm>
          <a:prstGeom prst="rect">
            <a:avLst/>
          </a:prstGeom>
          <a:solidFill>
            <a:schemeClr val="bg1"/>
          </a:solidFill>
          <a:ln w="28575">
            <a:solidFill>
              <a:srgbClr val="FF0000"/>
            </a:solidFill>
          </a:ln>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pPr algn="ctr"/>
            <a:r>
              <a:rPr lang="ja-JP" altLang="en-US" sz="1800" b="1" dirty="0">
                <a:solidFill>
                  <a:srgbClr val="FF0000"/>
                </a:solidFill>
                <a:effectLst/>
              </a:rPr>
              <a:t>①</a:t>
            </a:r>
            <a:r>
              <a:rPr lang="en-US" altLang="ja-JP" sz="1800" b="1" dirty="0">
                <a:solidFill>
                  <a:srgbClr val="FF0000"/>
                </a:solidFill>
                <a:effectLst/>
              </a:rPr>
              <a:t>-1</a:t>
            </a:r>
            <a:r>
              <a:rPr lang="ja-JP" altLang="en-US" sz="1800" b="1" dirty="0">
                <a:solidFill>
                  <a:srgbClr val="FF0000"/>
                </a:solidFill>
                <a:effectLst/>
              </a:rPr>
              <a:t>高熱流束除去</a:t>
            </a:r>
            <a:endParaRPr lang="en-US" altLang="ja-JP" sz="1800" b="1" dirty="0">
              <a:solidFill>
                <a:srgbClr val="FF0000"/>
              </a:solidFill>
              <a:effectLst/>
            </a:endParaRPr>
          </a:p>
          <a:p>
            <a:pPr algn="ctr"/>
            <a:r>
              <a:rPr lang="ja-JP" altLang="en-US" sz="1800" b="1" dirty="0">
                <a:solidFill>
                  <a:schemeClr val="tx1"/>
                </a:solidFill>
                <a:effectLst/>
              </a:rPr>
              <a:t>（</a:t>
            </a:r>
            <a:r>
              <a:rPr lang="en-US" altLang="ja-JP" sz="1800" b="1" dirty="0">
                <a:solidFill>
                  <a:schemeClr val="tx1"/>
                </a:solidFill>
                <a:effectLst/>
              </a:rPr>
              <a:t>CHF</a:t>
            </a:r>
            <a:r>
              <a:rPr lang="ja-JP" altLang="en-US" sz="1800" b="1" dirty="0">
                <a:solidFill>
                  <a:schemeClr val="tx1"/>
                </a:solidFill>
                <a:effectLst/>
              </a:rPr>
              <a:t>の向上</a:t>
            </a:r>
            <a:r>
              <a:rPr lang="en-US" altLang="ja-JP" sz="1800" b="1" dirty="0">
                <a:solidFill>
                  <a:schemeClr val="tx1"/>
                </a:solidFill>
                <a:effectLst/>
              </a:rPr>
              <a:t>,</a:t>
            </a:r>
            <a:r>
              <a:rPr lang="en-US" altLang="ja-JP" sz="1800" b="1" dirty="0">
                <a:solidFill>
                  <a:srgbClr val="FF0000"/>
                </a:solidFill>
                <a:effectLst/>
              </a:rPr>
              <a:t>3.2</a:t>
            </a:r>
            <a:r>
              <a:rPr lang="en-US" altLang="ja-JP" sz="1800" dirty="0">
                <a:solidFill>
                  <a:srgbClr val="FF0000"/>
                </a:solidFill>
                <a:effectLst/>
              </a:rPr>
              <a:t> MW/m</a:t>
            </a:r>
            <a:r>
              <a:rPr lang="en-US" altLang="ja-JP" sz="1800" baseline="30000" dirty="0">
                <a:solidFill>
                  <a:srgbClr val="FF0000"/>
                </a:solidFill>
                <a:effectLst/>
              </a:rPr>
              <a:t>2</a:t>
            </a:r>
            <a:r>
              <a:rPr lang="ja-JP" altLang="en-US" sz="1800" b="1" dirty="0">
                <a:solidFill>
                  <a:schemeClr val="tx1"/>
                </a:solidFill>
                <a:effectLst/>
              </a:rPr>
              <a:t>）</a:t>
            </a:r>
          </a:p>
        </p:txBody>
      </p:sp>
      <p:sp>
        <p:nvSpPr>
          <p:cNvPr id="5" name="正方形/長方形 4">
            <a:extLst>
              <a:ext uri="{FF2B5EF4-FFF2-40B4-BE49-F238E27FC236}">
                <a16:creationId xmlns:a16="http://schemas.microsoft.com/office/drawing/2014/main" id="{CF68201F-133E-49EB-B552-34BD1CDED175}"/>
              </a:ext>
            </a:extLst>
          </p:cNvPr>
          <p:cNvSpPr/>
          <p:nvPr/>
        </p:nvSpPr>
        <p:spPr>
          <a:xfrm>
            <a:off x="4033772" y="2187445"/>
            <a:ext cx="864441" cy="4049867"/>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Line 6"/>
          <p:cNvSpPr>
            <a:spLocks noChangeShapeType="1"/>
          </p:cNvSpPr>
          <p:nvPr/>
        </p:nvSpPr>
        <p:spPr bwMode="auto">
          <a:xfrm>
            <a:off x="2085058" y="2204864"/>
            <a:ext cx="2846982" cy="0"/>
          </a:xfrm>
          <a:prstGeom prst="line">
            <a:avLst/>
          </a:prstGeom>
          <a:noFill/>
          <a:ln w="57150">
            <a:solidFill>
              <a:srgbClr val="FF3300"/>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 name="正方形/長方形 22">
            <a:extLst>
              <a:ext uri="{FF2B5EF4-FFF2-40B4-BE49-F238E27FC236}">
                <a16:creationId xmlns:a16="http://schemas.microsoft.com/office/drawing/2014/main" id="{08F5D17D-1765-4143-9473-E467BCB79BF2}"/>
              </a:ext>
            </a:extLst>
          </p:cNvPr>
          <p:cNvSpPr/>
          <p:nvPr/>
        </p:nvSpPr>
        <p:spPr>
          <a:xfrm>
            <a:off x="6196697" y="2222283"/>
            <a:ext cx="2938070" cy="4049867"/>
          </a:xfrm>
          <a:prstGeom prst="rect">
            <a:avLst/>
          </a:prstGeom>
          <a:solidFill>
            <a:srgbClr val="FFC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Line 6"/>
          <p:cNvSpPr>
            <a:spLocks noChangeShapeType="1"/>
          </p:cNvSpPr>
          <p:nvPr/>
        </p:nvSpPr>
        <p:spPr bwMode="auto">
          <a:xfrm>
            <a:off x="7858363" y="1686818"/>
            <a:ext cx="474907" cy="518046"/>
          </a:xfrm>
          <a:prstGeom prst="line">
            <a:avLst/>
          </a:prstGeom>
          <a:noFill/>
          <a:ln w="57150">
            <a:solidFill>
              <a:srgbClr val="0070C0"/>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 name="Line 6">
            <a:extLst>
              <a:ext uri="{FF2B5EF4-FFF2-40B4-BE49-F238E27FC236}">
                <a16:creationId xmlns:a16="http://schemas.microsoft.com/office/drawing/2014/main" id="{257D1858-26C5-4B24-AA64-2BFE7D6901C3}"/>
              </a:ext>
            </a:extLst>
          </p:cNvPr>
          <p:cNvSpPr>
            <a:spLocks noChangeShapeType="1"/>
          </p:cNvSpPr>
          <p:nvPr/>
        </p:nvSpPr>
        <p:spPr bwMode="auto">
          <a:xfrm flipH="1">
            <a:off x="7619428" y="2358207"/>
            <a:ext cx="477870" cy="462100"/>
          </a:xfrm>
          <a:prstGeom prst="line">
            <a:avLst/>
          </a:prstGeom>
          <a:noFill/>
          <a:ln w="57150">
            <a:solidFill>
              <a:srgbClr val="00B050"/>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Line 6">
            <a:extLst>
              <a:ext uri="{FF2B5EF4-FFF2-40B4-BE49-F238E27FC236}">
                <a16:creationId xmlns:a16="http://schemas.microsoft.com/office/drawing/2014/main" id="{999439A8-AE4F-4048-8FA6-E2EA23744134}"/>
              </a:ext>
            </a:extLst>
          </p:cNvPr>
          <p:cNvSpPr>
            <a:spLocks noChangeShapeType="1"/>
          </p:cNvSpPr>
          <p:nvPr/>
        </p:nvSpPr>
        <p:spPr bwMode="auto">
          <a:xfrm>
            <a:off x="4898213" y="2204864"/>
            <a:ext cx="3401230" cy="0"/>
          </a:xfrm>
          <a:prstGeom prst="line">
            <a:avLst/>
          </a:prstGeom>
          <a:noFill/>
          <a:ln w="57150">
            <a:solidFill>
              <a:srgbClr val="FF3300"/>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Line 6">
            <a:extLst>
              <a:ext uri="{FF2B5EF4-FFF2-40B4-BE49-F238E27FC236}">
                <a16:creationId xmlns:a16="http://schemas.microsoft.com/office/drawing/2014/main" id="{DA38E7ED-9FB0-4E78-828B-AEE708B5C4D4}"/>
              </a:ext>
            </a:extLst>
          </p:cNvPr>
          <p:cNvSpPr>
            <a:spLocks noChangeShapeType="1"/>
          </p:cNvSpPr>
          <p:nvPr/>
        </p:nvSpPr>
        <p:spPr bwMode="auto">
          <a:xfrm flipH="1">
            <a:off x="4572000" y="2904917"/>
            <a:ext cx="3024336" cy="13029"/>
          </a:xfrm>
          <a:prstGeom prst="line">
            <a:avLst/>
          </a:prstGeom>
          <a:noFill/>
          <a:ln w="57150">
            <a:solidFill>
              <a:srgbClr val="00B050"/>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タイトル 1"/>
          <p:cNvSpPr txBox="1">
            <a:spLocks/>
          </p:cNvSpPr>
          <p:nvPr/>
        </p:nvSpPr>
        <p:spPr>
          <a:xfrm>
            <a:off x="4716016" y="2386870"/>
            <a:ext cx="2856656" cy="415717"/>
          </a:xfrm>
          <a:prstGeom prst="rect">
            <a:avLst/>
          </a:prstGeom>
          <a:solidFill>
            <a:schemeClr val="bg1"/>
          </a:solidFill>
          <a:ln w="19050">
            <a:solidFill>
              <a:srgbClr val="00B050"/>
            </a:solidFill>
          </a:ln>
        </p:spPr>
        <p:txBody>
          <a:bodyPr vert="horz" lIns="91440" tIns="45720" rIns="91440" bIns="45720" rtlCol="0" anchor="b">
            <a:normAutofit fontScale="92500"/>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pPr algn="ctr"/>
            <a:r>
              <a:rPr lang="ja-JP" altLang="en-US" sz="1800" b="1" dirty="0">
                <a:solidFill>
                  <a:srgbClr val="00B050"/>
                </a:solidFill>
                <a:effectLst/>
              </a:rPr>
              <a:t>①</a:t>
            </a:r>
            <a:r>
              <a:rPr lang="en-US" altLang="ja-JP" sz="1800" b="1" dirty="0">
                <a:solidFill>
                  <a:srgbClr val="00B050"/>
                </a:solidFill>
                <a:effectLst/>
              </a:rPr>
              <a:t>-3</a:t>
            </a:r>
            <a:r>
              <a:rPr lang="ja-JP" altLang="en-US" sz="1800" b="1" dirty="0">
                <a:solidFill>
                  <a:srgbClr val="00B050"/>
                </a:solidFill>
                <a:effectLst/>
              </a:rPr>
              <a:t>高温体のクエンチ促進</a:t>
            </a:r>
          </a:p>
        </p:txBody>
      </p:sp>
      <p:sp>
        <p:nvSpPr>
          <p:cNvPr id="26" name="Line 6">
            <a:extLst>
              <a:ext uri="{FF2B5EF4-FFF2-40B4-BE49-F238E27FC236}">
                <a16:creationId xmlns:a16="http://schemas.microsoft.com/office/drawing/2014/main" id="{FD01C26A-9716-4848-BC89-0B9E69E50BE5}"/>
              </a:ext>
            </a:extLst>
          </p:cNvPr>
          <p:cNvSpPr>
            <a:spLocks noChangeShapeType="1"/>
          </p:cNvSpPr>
          <p:nvPr/>
        </p:nvSpPr>
        <p:spPr bwMode="auto">
          <a:xfrm flipH="1" flipV="1">
            <a:off x="8247287" y="2422407"/>
            <a:ext cx="159335" cy="750772"/>
          </a:xfrm>
          <a:prstGeom prst="line">
            <a:avLst/>
          </a:prstGeom>
          <a:noFill/>
          <a:ln w="57150">
            <a:solidFill>
              <a:srgbClr val="0070C0"/>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 name="タイトル 1">
            <a:extLst>
              <a:ext uri="{FF2B5EF4-FFF2-40B4-BE49-F238E27FC236}">
                <a16:creationId xmlns:a16="http://schemas.microsoft.com/office/drawing/2014/main" id="{6768DEE4-2ED3-4D30-94F2-A3B24C6CCBA6}"/>
              </a:ext>
            </a:extLst>
          </p:cNvPr>
          <p:cNvSpPr txBox="1">
            <a:spLocks/>
          </p:cNvSpPr>
          <p:nvPr/>
        </p:nvSpPr>
        <p:spPr>
          <a:xfrm>
            <a:off x="6668151" y="4133548"/>
            <a:ext cx="2856656" cy="342689"/>
          </a:xfrm>
          <a:prstGeom prst="rect">
            <a:avLst/>
          </a:prstGeom>
          <a:noFill/>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pPr algn="ctr"/>
            <a:r>
              <a:rPr lang="ja-JP" altLang="en-US" sz="1200" dirty="0">
                <a:solidFill>
                  <a:schemeClr val="tx1"/>
                </a:solidFill>
                <a:effectLst/>
              </a:rPr>
              <a:t>高温に熱したスプーン上の水</a:t>
            </a:r>
          </a:p>
        </p:txBody>
      </p:sp>
      <p:sp>
        <p:nvSpPr>
          <p:cNvPr id="28" name="タイトル 1">
            <a:extLst>
              <a:ext uri="{FF2B5EF4-FFF2-40B4-BE49-F238E27FC236}">
                <a16:creationId xmlns:a16="http://schemas.microsoft.com/office/drawing/2014/main" id="{B623AA84-06DA-4A76-A4DB-B14B33EC079D}"/>
              </a:ext>
            </a:extLst>
          </p:cNvPr>
          <p:cNvSpPr txBox="1">
            <a:spLocks/>
          </p:cNvSpPr>
          <p:nvPr/>
        </p:nvSpPr>
        <p:spPr>
          <a:xfrm>
            <a:off x="5085108" y="4082385"/>
            <a:ext cx="1397018" cy="445013"/>
          </a:xfrm>
          <a:prstGeom prst="rect">
            <a:avLst/>
          </a:prstGeom>
          <a:noFill/>
        </p:spPr>
        <p:txBody>
          <a:bodyPr vert="horz" lIns="91440" tIns="45720" rIns="91440" bIns="45720" rtlCol="0" anchor="b">
            <a:normAutofit lnSpcReduction="10000"/>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pPr algn="ctr"/>
            <a:r>
              <a:rPr lang="en-US" altLang="ja-JP" sz="2400" dirty="0">
                <a:solidFill>
                  <a:schemeClr val="tx1"/>
                </a:solidFill>
                <a:effectLst/>
              </a:rPr>
              <a:t>220</a:t>
            </a:r>
            <a:r>
              <a:rPr lang="ja-JP" altLang="en-US" sz="2400" dirty="0">
                <a:solidFill>
                  <a:schemeClr val="tx1"/>
                </a:solidFill>
                <a:effectLst/>
              </a:rPr>
              <a:t>℃</a:t>
            </a:r>
          </a:p>
        </p:txBody>
      </p:sp>
      <p:sp>
        <p:nvSpPr>
          <p:cNvPr id="29" name="Line 6">
            <a:extLst>
              <a:ext uri="{FF2B5EF4-FFF2-40B4-BE49-F238E27FC236}">
                <a16:creationId xmlns:a16="http://schemas.microsoft.com/office/drawing/2014/main" id="{38DDED3D-FD06-4A8B-A963-531EB5ABE87D}"/>
              </a:ext>
            </a:extLst>
          </p:cNvPr>
          <p:cNvSpPr>
            <a:spLocks noChangeShapeType="1"/>
          </p:cNvSpPr>
          <p:nvPr/>
        </p:nvSpPr>
        <p:spPr bwMode="auto">
          <a:xfrm flipV="1">
            <a:off x="5865803" y="3619696"/>
            <a:ext cx="330893" cy="471545"/>
          </a:xfrm>
          <a:prstGeom prst="line">
            <a:avLst/>
          </a:prstGeom>
          <a:noFill/>
          <a:ln w="57150">
            <a:solidFill>
              <a:srgbClr val="0070C0"/>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4" name="メディア1 - セグメント1(00_00_00.014-00_00_01.023)">
            <a:hlinkClick r:id="" action="ppaction://media"/>
            <a:extLst>
              <a:ext uri="{FF2B5EF4-FFF2-40B4-BE49-F238E27FC236}">
                <a16:creationId xmlns:a16="http://schemas.microsoft.com/office/drawing/2014/main" id="{DC559BC1-3CD4-424E-9C1C-D4A896C2244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2983054" y="2407854"/>
            <a:ext cx="1487957" cy="837049"/>
          </a:xfrm>
        </p:spPr>
      </p:pic>
      <p:pic>
        <p:nvPicPr>
          <p:cNvPr id="30" name="メディア2 - セグメント1(00_00_17.919-00_00_25.114)">
            <a:hlinkClick r:id="" action="ppaction://media"/>
            <a:extLst>
              <a:ext uri="{FF2B5EF4-FFF2-40B4-BE49-F238E27FC236}">
                <a16:creationId xmlns:a16="http://schemas.microsoft.com/office/drawing/2014/main" id="{1C295864-8AA2-4C98-8E9E-8E18F091F0D6}"/>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334064" y="3039053"/>
            <a:ext cx="1598675" cy="1199006"/>
          </a:xfrm>
          <a:prstGeom prst="rect">
            <a:avLst/>
          </a:prstGeom>
        </p:spPr>
      </p:pic>
    </p:spTree>
    <p:extLst>
      <p:ext uri="{BB962C8B-B14F-4D97-AF65-F5344CB8AC3E}">
        <p14:creationId xmlns:p14="http://schemas.microsoft.com/office/powerpoint/2010/main" val="76176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0"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240" fill="hold"/>
                                        <p:tgtEl>
                                          <p:spTgt spid="30"/>
                                        </p:tgtEl>
                                      </p:cBhvr>
                                    </p:cmd>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7" repeatCount="indefinite" fill="hold" display="0">
                  <p:stCondLst>
                    <p:cond delay="indefinite"/>
                  </p:stCondLst>
                </p:cTn>
                <p:tgtEl>
                  <p:spTgt spid="24"/>
                </p:tgtEl>
              </p:cMediaNode>
            </p:video>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24"/>
                                        </p:tgtEl>
                                      </p:cBhvr>
                                    </p:cmd>
                                  </p:childTnLst>
                                </p:cTn>
                              </p:par>
                            </p:childTnLst>
                          </p:cTn>
                        </p:par>
                      </p:childTnLst>
                    </p:cTn>
                  </p:par>
                </p:childTnLst>
              </p:cTn>
              <p:nextCondLst>
                <p:cond evt="onClick" delay="0">
                  <p:tgtEl>
                    <p:spTgt spid="24"/>
                  </p:tgtEl>
                </p:cond>
              </p:nextCondLst>
            </p:seq>
            <p:video>
              <p:cMediaNode vol="80000" mute="1">
                <p:cTn id="43" repeatCount="indefinite" fill="hold" display="0">
                  <p:stCondLst>
                    <p:cond delay="indefinite"/>
                  </p:stCondLst>
                </p:cTn>
                <p:tgtEl>
                  <p:spTgt spid="30"/>
                </p:tgtEl>
              </p:cMediaNode>
            </p:video>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withEffect">
                                  <p:stCondLst>
                                    <p:cond delay="0"/>
                                  </p:stCondLst>
                                  <p:childTnLst>
                                    <p:cmd type="call" cmd="togglePause">
                                      <p:cBhvr>
                                        <p:cTn id="48" dur="1" fill="hold"/>
                                        <p:tgtEl>
                                          <p:spTgt spid="30"/>
                                        </p:tgtEl>
                                      </p:cBhvr>
                                    </p:cmd>
                                  </p:childTnLst>
                                </p:cTn>
                              </p:par>
                            </p:childTnLst>
                          </p:cTn>
                        </p:par>
                      </p:childTnLst>
                    </p:cTn>
                  </p:par>
                </p:childTnLst>
              </p:cTn>
              <p:nextCondLst>
                <p:cond evt="onClick" delay="0">
                  <p:tgtEl>
                    <p:spTgt spid="30"/>
                  </p:tgtEl>
                </p:cond>
              </p:nextCondLst>
            </p:seq>
          </p:childTnLst>
        </p:cTn>
      </p:par>
    </p:tnLst>
    <p:bldLst>
      <p:bldP spid="6" grpId="0" animBg="1"/>
      <p:bldP spid="16" grpId="0" animBg="1"/>
      <p:bldP spid="17" grpId="0" animBg="1"/>
      <p:bldP spid="10" grpId="0" animBg="1"/>
      <p:bldP spid="21" grpId="0" animBg="1"/>
      <p:bldP spid="22" grpId="0" animBg="1"/>
      <p:bldP spid="20"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2" descr="毛管上昇の図"/>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435205" y="3273421"/>
            <a:ext cx="1036292" cy="104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グループ化 18"/>
          <p:cNvGrpSpPr/>
          <p:nvPr/>
        </p:nvGrpSpPr>
        <p:grpSpPr>
          <a:xfrm>
            <a:off x="4785221" y="2594841"/>
            <a:ext cx="2405823" cy="1238743"/>
            <a:chOff x="-437546" y="2853530"/>
            <a:chExt cx="7169786" cy="3691678"/>
          </a:xfrm>
        </p:grpSpPr>
        <p:pic>
          <p:nvPicPr>
            <p:cNvPr id="20" name="Picture 23" descr="200ハニカム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43300"/>
              <a:ext cx="2916238"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 descr="ハニカム拡大"/>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2500" y="3284538"/>
              <a:ext cx="251936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12"/>
            <p:cNvSpPr>
              <a:spLocks noChangeArrowheads="1"/>
            </p:cNvSpPr>
            <p:nvPr/>
          </p:nvSpPr>
          <p:spPr bwMode="auto">
            <a:xfrm>
              <a:off x="3419475" y="3213100"/>
              <a:ext cx="2644775" cy="2233613"/>
            </a:xfrm>
            <a:prstGeom prst="wedgeRectCallout">
              <a:avLst>
                <a:gd name="adj1" fmla="val -124130"/>
                <a:gd name="adj2" fmla="val 18370"/>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eaLnBrk="1" hangingPunct="1">
                <a:spcBef>
                  <a:spcPct val="0"/>
                </a:spcBef>
                <a:buFontTx/>
                <a:buNone/>
              </a:pPr>
              <a:endParaRPr lang="ja-JP" altLang="ja-JP" sz="600">
                <a:latin typeface="Meiryo UI" panose="020B0604030504040204" pitchFamily="50" charset="-128"/>
                <a:ea typeface="Meiryo UI" panose="020B0604030504040204" pitchFamily="50" charset="-128"/>
              </a:endParaRPr>
            </a:p>
          </p:txBody>
        </p:sp>
        <p:sp>
          <p:nvSpPr>
            <p:cNvPr id="23" name="Line 13"/>
            <p:cNvSpPr>
              <a:spLocks noChangeShapeType="1"/>
            </p:cNvSpPr>
            <p:nvPr/>
          </p:nvSpPr>
          <p:spPr bwMode="auto">
            <a:xfrm>
              <a:off x="3935413" y="4881563"/>
              <a:ext cx="0" cy="1139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sz="600">
                <a:latin typeface="Meiryo UI" panose="020B0604030504040204" pitchFamily="50" charset="-128"/>
                <a:ea typeface="Meiryo UI" panose="020B0604030504040204" pitchFamily="50" charset="-128"/>
              </a:endParaRPr>
            </a:p>
          </p:txBody>
        </p:sp>
        <p:sp>
          <p:nvSpPr>
            <p:cNvPr id="24" name="Line 14"/>
            <p:cNvSpPr>
              <a:spLocks noChangeShapeType="1"/>
            </p:cNvSpPr>
            <p:nvPr/>
          </p:nvSpPr>
          <p:spPr bwMode="auto">
            <a:xfrm>
              <a:off x="4406900" y="4914900"/>
              <a:ext cx="0" cy="11064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sz="600">
                <a:latin typeface="Meiryo UI" panose="020B0604030504040204" pitchFamily="50" charset="-128"/>
                <a:ea typeface="Meiryo UI" panose="020B0604030504040204" pitchFamily="50" charset="-128"/>
              </a:endParaRPr>
            </a:p>
          </p:txBody>
        </p:sp>
        <p:sp>
          <p:nvSpPr>
            <p:cNvPr id="25" name="Line 15"/>
            <p:cNvSpPr>
              <a:spLocks noChangeShapeType="1"/>
            </p:cNvSpPr>
            <p:nvPr/>
          </p:nvSpPr>
          <p:spPr bwMode="auto">
            <a:xfrm>
              <a:off x="5953125" y="4879975"/>
              <a:ext cx="0" cy="1141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sz="600">
                <a:latin typeface="Meiryo UI" panose="020B0604030504040204" pitchFamily="50" charset="-128"/>
                <a:ea typeface="Meiryo UI" panose="020B0604030504040204" pitchFamily="50" charset="-128"/>
              </a:endParaRPr>
            </a:p>
          </p:txBody>
        </p:sp>
        <p:sp>
          <p:nvSpPr>
            <p:cNvPr id="26" name="Line 16"/>
            <p:cNvSpPr>
              <a:spLocks noChangeShapeType="1"/>
            </p:cNvSpPr>
            <p:nvPr/>
          </p:nvSpPr>
          <p:spPr bwMode="auto">
            <a:xfrm>
              <a:off x="3924300" y="5970588"/>
              <a:ext cx="487363" cy="0"/>
            </a:xfrm>
            <a:prstGeom prst="line">
              <a:avLst/>
            </a:prstGeom>
            <a:noFill/>
            <a:ln w="9525">
              <a:solidFill>
                <a:srgbClr val="000000"/>
              </a:solidFill>
              <a:round/>
              <a:headEnd type="arrow" w="lg" len="lg"/>
              <a:tailEnd type="arrow" w="lg" len="lg"/>
            </a:ln>
            <a:extLst>
              <a:ext uri="{909E8E84-426E-40DD-AFC4-6F175D3DCCD1}">
                <a14:hiddenFill xmlns:a14="http://schemas.microsoft.com/office/drawing/2010/main">
                  <a:noFill/>
                </a14:hiddenFill>
              </a:ext>
            </a:extLst>
          </p:spPr>
          <p:txBody>
            <a:bodyPr lIns="74295" tIns="8890" rIns="74295" bIns="8890"/>
            <a:lstStyle/>
            <a:p>
              <a:endParaRPr lang="ja-JP" altLang="en-US" sz="600">
                <a:latin typeface="Meiryo UI" panose="020B0604030504040204" pitchFamily="50" charset="-128"/>
                <a:ea typeface="Meiryo UI" panose="020B0604030504040204" pitchFamily="50" charset="-128"/>
              </a:endParaRPr>
            </a:p>
          </p:txBody>
        </p:sp>
        <p:sp>
          <p:nvSpPr>
            <p:cNvPr id="27" name="Line 17"/>
            <p:cNvSpPr>
              <a:spLocks noChangeShapeType="1"/>
            </p:cNvSpPr>
            <p:nvPr/>
          </p:nvSpPr>
          <p:spPr bwMode="auto">
            <a:xfrm>
              <a:off x="4429125" y="5975350"/>
              <a:ext cx="1530350" cy="0"/>
            </a:xfrm>
            <a:prstGeom prst="line">
              <a:avLst/>
            </a:prstGeom>
            <a:noFill/>
            <a:ln w="9525">
              <a:solidFill>
                <a:srgbClr val="000000"/>
              </a:solidFill>
              <a:round/>
              <a:headEnd type="arrow" w="lg" len="lg"/>
              <a:tailEnd type="arrow" w="lg" len="lg"/>
            </a:ln>
            <a:extLst>
              <a:ext uri="{909E8E84-426E-40DD-AFC4-6F175D3DCCD1}">
                <a14:hiddenFill xmlns:a14="http://schemas.microsoft.com/office/drawing/2010/main">
                  <a:noFill/>
                </a14:hiddenFill>
              </a:ext>
            </a:extLst>
          </p:spPr>
          <p:txBody>
            <a:bodyPr lIns="74295" tIns="8890" rIns="74295" bIns="8890"/>
            <a:lstStyle/>
            <a:p>
              <a:endParaRPr lang="ja-JP" altLang="en-US" sz="600">
                <a:latin typeface="Meiryo UI" panose="020B0604030504040204" pitchFamily="50" charset="-128"/>
                <a:ea typeface="Meiryo UI" panose="020B0604030504040204" pitchFamily="50" charset="-128"/>
              </a:endParaRPr>
            </a:p>
          </p:txBody>
        </p:sp>
        <p:sp>
          <p:nvSpPr>
            <p:cNvPr id="28" name="Text Box 18"/>
            <p:cNvSpPr txBox="1">
              <a:spLocks noChangeArrowheads="1"/>
            </p:cNvSpPr>
            <p:nvPr/>
          </p:nvSpPr>
          <p:spPr bwMode="auto">
            <a:xfrm>
              <a:off x="2987674" y="6021389"/>
              <a:ext cx="2427619" cy="52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algn="just" eaLnBrk="1" hangingPunct="1">
                <a:spcBef>
                  <a:spcPct val="0"/>
                </a:spcBef>
                <a:buFontTx/>
                <a:buNone/>
              </a:pPr>
              <a:r>
                <a:rPr lang="en-US" altLang="ja-JP" sz="1000" b="1" dirty="0">
                  <a:solidFill>
                    <a:srgbClr val="FF3300"/>
                  </a:solidFill>
                  <a:latin typeface="Meiryo UI" panose="020B0604030504040204" pitchFamily="50" charset="-128"/>
                  <a:ea typeface="Meiryo UI" panose="020B0604030504040204" pitchFamily="50" charset="-128"/>
                </a:rPr>
                <a:t>0.4mm</a:t>
              </a:r>
              <a:endParaRPr lang="en-US" altLang="ja-JP" sz="1000" dirty="0">
                <a:solidFill>
                  <a:srgbClr val="FF3300"/>
                </a:solidFill>
                <a:latin typeface="Meiryo UI" panose="020B0604030504040204" pitchFamily="50" charset="-128"/>
                <a:ea typeface="Meiryo UI" panose="020B0604030504040204" pitchFamily="50" charset="-128"/>
              </a:endParaRPr>
            </a:p>
          </p:txBody>
        </p:sp>
        <p:sp>
          <p:nvSpPr>
            <p:cNvPr id="29" name="Text Box 19"/>
            <p:cNvSpPr txBox="1">
              <a:spLocks noChangeArrowheads="1"/>
            </p:cNvSpPr>
            <p:nvPr/>
          </p:nvSpPr>
          <p:spPr bwMode="auto">
            <a:xfrm>
              <a:off x="4716463" y="5300662"/>
              <a:ext cx="2015777" cy="57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algn="just" eaLnBrk="1" hangingPunct="1">
                <a:spcBef>
                  <a:spcPct val="0"/>
                </a:spcBef>
                <a:buFontTx/>
                <a:buNone/>
              </a:pPr>
              <a:r>
                <a:rPr lang="en-US" altLang="ja-JP" sz="1000" b="1" dirty="0">
                  <a:solidFill>
                    <a:srgbClr val="FF3300"/>
                  </a:solidFill>
                  <a:latin typeface="Meiryo UI" panose="020B0604030504040204" pitchFamily="50" charset="-128"/>
                  <a:ea typeface="Meiryo UI" panose="020B0604030504040204" pitchFamily="50" charset="-128"/>
                </a:rPr>
                <a:t>1.3mm</a:t>
              </a:r>
              <a:endParaRPr lang="en-US" altLang="ja-JP" sz="1000" dirty="0">
                <a:solidFill>
                  <a:srgbClr val="FF3300"/>
                </a:solidFill>
                <a:latin typeface="Meiryo UI" panose="020B0604030504040204" pitchFamily="50" charset="-128"/>
                <a:ea typeface="Meiryo UI" panose="020B0604030504040204" pitchFamily="50" charset="-128"/>
              </a:endParaRPr>
            </a:p>
          </p:txBody>
        </p:sp>
        <p:sp>
          <p:nvSpPr>
            <p:cNvPr id="30" name="Line 24"/>
            <p:cNvSpPr>
              <a:spLocks noChangeShapeType="1"/>
            </p:cNvSpPr>
            <p:nvPr/>
          </p:nvSpPr>
          <p:spPr bwMode="auto">
            <a:xfrm flipV="1">
              <a:off x="3635375" y="5972175"/>
              <a:ext cx="531813" cy="265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600">
                <a:latin typeface="Meiryo UI" panose="020B0604030504040204" pitchFamily="50" charset="-128"/>
                <a:ea typeface="Meiryo UI" panose="020B0604030504040204" pitchFamily="50" charset="-128"/>
              </a:endParaRPr>
            </a:p>
          </p:txBody>
        </p:sp>
        <p:sp>
          <p:nvSpPr>
            <p:cNvPr id="31" name="Text Box 28"/>
            <p:cNvSpPr txBox="1">
              <a:spLocks noChangeArrowheads="1"/>
            </p:cNvSpPr>
            <p:nvPr/>
          </p:nvSpPr>
          <p:spPr bwMode="auto">
            <a:xfrm>
              <a:off x="-437546" y="2853530"/>
              <a:ext cx="566878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algn="just" eaLnBrk="1" hangingPunct="1">
                <a:spcBef>
                  <a:spcPct val="0"/>
                </a:spcBef>
                <a:buFontTx/>
                <a:buNone/>
              </a:pPr>
              <a:r>
                <a:rPr lang="ja-JP" altLang="en-US" sz="1000" b="1" dirty="0">
                  <a:latin typeface="Meiryo UI" panose="020B0604030504040204" pitchFamily="50" charset="-128"/>
                  <a:ea typeface="Meiryo UI" panose="020B0604030504040204" pitchFamily="50" charset="-128"/>
                </a:rPr>
                <a:t>平均細孔径：</a:t>
              </a:r>
              <a:r>
                <a:rPr lang="en-US" altLang="ja-JP" sz="1000" b="1" dirty="0">
                  <a:latin typeface="Meiryo UI" panose="020B0604030504040204" pitchFamily="50" charset="-128"/>
                  <a:ea typeface="Meiryo UI" panose="020B0604030504040204" pitchFamily="50" charset="-128"/>
                </a:rPr>
                <a:t>0.1μm</a:t>
              </a:r>
              <a:endParaRPr lang="en-US" altLang="ja-JP" sz="1000" dirty="0">
                <a:latin typeface="Meiryo UI" panose="020B0604030504040204" pitchFamily="50" charset="-128"/>
                <a:ea typeface="Meiryo UI" panose="020B0604030504040204" pitchFamily="50" charset="-128"/>
              </a:endParaRPr>
            </a:p>
          </p:txBody>
        </p:sp>
      </p:grpSp>
      <p:sp>
        <p:nvSpPr>
          <p:cNvPr id="32" name="Rectangle 3"/>
          <p:cNvSpPr txBox="1">
            <a:spLocks noChangeArrowheads="1"/>
          </p:cNvSpPr>
          <p:nvPr/>
        </p:nvSpPr>
        <p:spPr>
          <a:xfrm>
            <a:off x="4932040" y="4119036"/>
            <a:ext cx="2197171" cy="512623"/>
          </a:xfrm>
          <a:prstGeom prst="rect">
            <a:avLst/>
          </a:prstGeom>
        </p:spPr>
        <p:txBody>
          <a:bodyPr vert="horz" lIns="91440" tIns="45720" rIns="91440" bIns="45720" rtlCol="0" anchor="b">
            <a:no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pPr algn="ctr"/>
            <a:r>
              <a:rPr lang="ja-JP" altLang="en-US" sz="1500" b="1" dirty="0">
                <a:solidFill>
                  <a:schemeClr val="tx1"/>
                </a:solidFill>
                <a:effectLst/>
                <a:latin typeface="Meiryo UI" panose="020B0604030504040204" pitchFamily="50" charset="-128"/>
                <a:ea typeface="Meiryo UI" panose="020B0604030504040204" pitchFamily="50" charset="-128"/>
              </a:rPr>
              <a:t>ハニカム多孔質体</a:t>
            </a:r>
            <a:endParaRPr lang="en-US" altLang="ja-JP" sz="1500" b="1" dirty="0">
              <a:solidFill>
                <a:schemeClr val="tx1"/>
              </a:solidFill>
              <a:effectLst/>
              <a:latin typeface="Meiryo UI" panose="020B0604030504040204" pitchFamily="50" charset="-128"/>
              <a:ea typeface="Meiryo UI" panose="020B0604030504040204" pitchFamily="50" charset="-128"/>
            </a:endParaRPr>
          </a:p>
          <a:p>
            <a:pPr algn="ctr"/>
            <a:r>
              <a:rPr lang="ja-JP" altLang="en-US" sz="1500" dirty="0">
                <a:solidFill>
                  <a:schemeClr val="tx1"/>
                </a:solidFill>
                <a:effectLst/>
                <a:latin typeface="Meiryo UI" panose="020B0604030504040204" pitchFamily="50" charset="-128"/>
                <a:ea typeface="Meiryo UI" panose="020B0604030504040204" pitchFamily="50" charset="-128"/>
              </a:rPr>
              <a:t>（市販品：自動車の排ガス処理に利用）</a:t>
            </a:r>
          </a:p>
        </p:txBody>
      </p:sp>
      <p:sp>
        <p:nvSpPr>
          <p:cNvPr id="37" name="角丸四角形 36"/>
          <p:cNvSpPr/>
          <p:nvPr/>
        </p:nvSpPr>
        <p:spPr>
          <a:xfrm>
            <a:off x="467544" y="4831062"/>
            <a:ext cx="8278556" cy="147519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fld id="{82C842DA-6810-4529-9497-F925153453CE}" type="slidenum">
              <a:rPr kumimoji="1" lang="ja-JP" altLang="en-US" smtClean="0">
                <a:latin typeface="Meiryo UI" panose="020B0604030504040204" pitchFamily="50" charset="-128"/>
                <a:ea typeface="Meiryo UI" panose="020B0604030504040204" pitchFamily="50" charset="-128"/>
              </a:rPr>
              <a:t>6</a:t>
            </a:fld>
            <a:endParaRPr kumimoji="1" lang="ja-JP" altLang="en-US">
              <a:latin typeface="Meiryo UI" panose="020B0604030504040204" pitchFamily="50" charset="-128"/>
              <a:ea typeface="Meiryo UI" panose="020B0604030504040204" pitchFamily="50" charset="-128"/>
            </a:endParaRPr>
          </a:p>
        </p:txBody>
      </p:sp>
      <p:pic>
        <p:nvPicPr>
          <p:cNvPr id="40" name="図 3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2176" y="2475212"/>
            <a:ext cx="1655199" cy="16329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6613800" y="4095995"/>
            <a:ext cx="2808312" cy="954107"/>
          </a:xfrm>
          <a:prstGeom prst="rect">
            <a:avLst/>
          </a:prstGeom>
        </p:spPr>
        <p:txBody>
          <a:bodyPr wrap="square">
            <a:spAutoFit/>
          </a:bodyPr>
          <a:lstStyle/>
          <a:p>
            <a:pPr algn="ctr">
              <a:spcBef>
                <a:spcPct val="0"/>
              </a:spcBef>
            </a:pPr>
            <a:r>
              <a:rPr lang="en-US" altLang="ja-JP" sz="1400" b="1" dirty="0">
                <a:latin typeface="Meiryo UI" panose="020B0604030504040204" pitchFamily="50" charset="-128"/>
                <a:ea typeface="Meiryo UI" panose="020B0604030504040204" pitchFamily="50" charset="-128"/>
              </a:rPr>
              <a:t>3.2 MW/m</a:t>
            </a:r>
            <a:r>
              <a:rPr lang="en-US" altLang="ja-JP" sz="1400" b="1" baseline="30000" dirty="0">
                <a:latin typeface="Meiryo UI" panose="020B0604030504040204" pitchFamily="50" charset="-128"/>
                <a:ea typeface="Meiryo UI" panose="020B0604030504040204" pitchFamily="50" charset="-128"/>
              </a:rPr>
              <a:t>2</a:t>
            </a:r>
            <a:endParaRPr lang="en-US" altLang="ja-JP" sz="1400" b="1" dirty="0">
              <a:latin typeface="Meiryo UI" panose="020B0604030504040204" pitchFamily="50" charset="-128"/>
              <a:ea typeface="Meiryo UI" panose="020B0604030504040204" pitchFamily="50" charset="-128"/>
            </a:endParaRPr>
          </a:p>
          <a:p>
            <a:pPr algn="ctr">
              <a:spcBef>
                <a:spcPct val="0"/>
              </a:spcBef>
            </a:pPr>
            <a:r>
              <a:rPr lang="ja-JP" altLang="en-US" sz="1400" b="1" dirty="0">
                <a:latin typeface="Meiryo UI" panose="020B0604030504040204" pitchFamily="50" charset="-128"/>
                <a:ea typeface="Meiryo UI" panose="020B0604030504040204" pitchFamily="50" charset="-128"/>
              </a:rPr>
              <a:t>ワールドレコード</a:t>
            </a:r>
            <a:endParaRPr lang="en-US" altLang="ja-JP" sz="1400" b="1" dirty="0">
              <a:latin typeface="Meiryo UI" panose="020B0604030504040204" pitchFamily="50" charset="-128"/>
              <a:ea typeface="Meiryo UI" panose="020B0604030504040204" pitchFamily="50" charset="-128"/>
            </a:endParaRPr>
          </a:p>
          <a:p>
            <a:pPr algn="ctr">
              <a:spcBef>
                <a:spcPct val="0"/>
              </a:spcBef>
            </a:pPr>
            <a:r>
              <a:rPr lang="ja-JP" altLang="en-US" sz="1400" b="1" dirty="0">
                <a:latin typeface="Meiryo UI" panose="020B0604030504040204" pitchFamily="50" charset="-128"/>
                <a:ea typeface="Meiryo UI" panose="020B0604030504040204" pitchFamily="50" charset="-128"/>
              </a:rPr>
              <a:t>（従来比</a:t>
            </a:r>
            <a:r>
              <a:rPr lang="en-US" altLang="ja-JP" sz="1400" b="1" dirty="0">
                <a:latin typeface="Meiryo UI" panose="020B0604030504040204" pitchFamily="50" charset="-128"/>
                <a:ea typeface="Meiryo UI" panose="020B0604030504040204" pitchFamily="50" charset="-128"/>
              </a:rPr>
              <a:t>320%</a:t>
            </a:r>
            <a:r>
              <a:rPr lang="ja-JP" altLang="en-US" sz="1400" b="1" dirty="0">
                <a:latin typeface="Meiryo UI" panose="020B0604030504040204" pitchFamily="50" charset="-128"/>
                <a:ea typeface="Meiryo UI" panose="020B0604030504040204" pitchFamily="50" charset="-128"/>
              </a:rPr>
              <a:t>の向上）</a:t>
            </a:r>
            <a:endParaRPr lang="en-US" altLang="ja-JP" sz="1400" b="1" dirty="0">
              <a:latin typeface="Meiryo UI" panose="020B0604030504040204" pitchFamily="50" charset="-128"/>
              <a:ea typeface="Meiryo UI" panose="020B0604030504040204" pitchFamily="50" charset="-128"/>
            </a:endParaRPr>
          </a:p>
          <a:p>
            <a:pPr algn="ctr">
              <a:spcBef>
                <a:spcPct val="0"/>
              </a:spcBef>
            </a:pPr>
            <a:endParaRPr lang="en-US" altLang="ja-JP" sz="1400" b="1" dirty="0">
              <a:latin typeface="Meiryo UI" panose="020B0604030504040204" pitchFamily="50" charset="-128"/>
              <a:ea typeface="Meiryo UI" panose="020B0604030504040204" pitchFamily="50" charset="-128"/>
            </a:endParaRPr>
          </a:p>
        </p:txBody>
      </p:sp>
      <p:sp>
        <p:nvSpPr>
          <p:cNvPr id="36" name="タイトル 1">
            <a:extLst>
              <a:ext uri="{FF2B5EF4-FFF2-40B4-BE49-F238E27FC236}">
                <a16:creationId xmlns:a16="http://schemas.microsoft.com/office/drawing/2014/main" id="{62CD6F26-8B7E-4331-9302-86EC5E991E16}"/>
              </a:ext>
            </a:extLst>
          </p:cNvPr>
          <p:cNvSpPr txBox="1">
            <a:spLocks/>
          </p:cNvSpPr>
          <p:nvPr/>
        </p:nvSpPr>
        <p:spPr>
          <a:xfrm>
            <a:off x="971600" y="116632"/>
            <a:ext cx="7056784" cy="994122"/>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ja-JP" altLang="en-US" dirty="0">
                <a:solidFill>
                  <a:schemeClr val="tx1"/>
                </a:solidFill>
                <a:effectLst/>
                <a:latin typeface="Meiryo UI" panose="020B0604030504040204" pitchFamily="50" charset="-128"/>
                <a:ea typeface="Meiryo UI" panose="020B0604030504040204" pitchFamily="50" charset="-128"/>
              </a:rPr>
              <a:t>①多孔質体を用いた高性能冷却の物理と応用</a:t>
            </a:r>
            <a:br>
              <a:rPr lang="en-US" altLang="ja-JP" dirty="0">
                <a:solidFill>
                  <a:schemeClr val="tx1"/>
                </a:solidFill>
                <a:effectLst/>
                <a:latin typeface="Meiryo UI" panose="020B0604030504040204" pitchFamily="50" charset="-128"/>
                <a:ea typeface="Meiryo UI" panose="020B0604030504040204" pitchFamily="50" charset="-128"/>
              </a:rPr>
            </a:br>
            <a:r>
              <a:rPr lang="ja-JP" altLang="en-US" sz="2400" dirty="0">
                <a:solidFill>
                  <a:schemeClr val="tx1"/>
                </a:solidFill>
                <a:effectLst/>
                <a:latin typeface="Meiryo UI" panose="020B0604030504040204" pitchFamily="50" charset="-128"/>
                <a:ea typeface="Meiryo UI" panose="020B0604030504040204" pitchFamily="50" charset="-128"/>
              </a:rPr>
              <a:t>①</a:t>
            </a:r>
            <a:r>
              <a:rPr lang="en-US" altLang="ja-JP" sz="2400" dirty="0">
                <a:solidFill>
                  <a:schemeClr val="tx1"/>
                </a:solidFill>
                <a:effectLst/>
                <a:latin typeface="Meiryo UI" panose="020B0604030504040204" pitchFamily="50" charset="-128"/>
                <a:ea typeface="Meiryo UI" panose="020B0604030504040204" pitchFamily="50" charset="-128"/>
              </a:rPr>
              <a:t>-1 </a:t>
            </a:r>
            <a:r>
              <a:rPr lang="ja-JP" altLang="en-US" sz="2400" dirty="0">
                <a:solidFill>
                  <a:schemeClr val="tx1"/>
                </a:solidFill>
                <a:effectLst/>
                <a:latin typeface="Meiryo UI" panose="020B0604030504040204" pitchFamily="50" charset="-128"/>
                <a:ea typeface="Meiryo UI" panose="020B0604030504040204" pitchFamily="50" charset="-128"/>
              </a:rPr>
              <a:t>　超高熱流束除熱</a:t>
            </a:r>
            <a:r>
              <a:rPr lang="en-US" altLang="ja-JP" sz="2400" dirty="0">
                <a:solidFill>
                  <a:schemeClr val="tx1"/>
                </a:solidFill>
                <a:effectLst/>
                <a:latin typeface="Meiryo UI" panose="020B0604030504040204" pitchFamily="50" charset="-128"/>
                <a:ea typeface="Meiryo UI" panose="020B0604030504040204" pitchFamily="50" charset="-128"/>
              </a:rPr>
              <a:t>(</a:t>
            </a:r>
            <a:r>
              <a:rPr lang="ja-JP" altLang="en-US" sz="2400" dirty="0">
                <a:solidFill>
                  <a:schemeClr val="tx1"/>
                </a:solidFill>
                <a:effectLst/>
                <a:latin typeface="Meiryo UI" panose="020B0604030504040204" pitchFamily="50" charset="-128"/>
                <a:ea typeface="Meiryo UI" panose="020B0604030504040204" pitchFamily="50" charset="-128"/>
              </a:rPr>
              <a:t>プール沸騰対象）</a:t>
            </a:r>
            <a:endParaRPr lang="ja-JP" altLang="en-US" dirty="0">
              <a:solidFill>
                <a:schemeClr val="tx1"/>
              </a:solidFill>
              <a:effectLst/>
              <a:latin typeface="Meiryo UI" panose="020B0604030504040204" pitchFamily="50" charset="-128"/>
              <a:ea typeface="Meiryo UI" panose="020B0604030504040204" pitchFamily="50" charset="-128"/>
            </a:endParaRPr>
          </a:p>
        </p:txBody>
      </p:sp>
      <p:sp>
        <p:nvSpPr>
          <p:cNvPr id="39" name="正方形/長方形 38">
            <a:extLst>
              <a:ext uri="{FF2B5EF4-FFF2-40B4-BE49-F238E27FC236}">
                <a16:creationId xmlns:a16="http://schemas.microsoft.com/office/drawing/2014/main" id="{237C30E1-38E3-4A4B-8FA8-918ED8C6BF73}"/>
              </a:ext>
            </a:extLst>
          </p:cNvPr>
          <p:cNvSpPr/>
          <p:nvPr/>
        </p:nvSpPr>
        <p:spPr>
          <a:xfrm>
            <a:off x="2889255" y="2505622"/>
            <a:ext cx="2230098" cy="707886"/>
          </a:xfrm>
          <a:prstGeom prst="rect">
            <a:avLst/>
          </a:prstGeom>
        </p:spPr>
        <p:txBody>
          <a:bodyPr wrap="none">
            <a:spAutoFit/>
          </a:bodyPr>
          <a:lstStyle/>
          <a:p>
            <a:pPr algn="ctr">
              <a:spcBef>
                <a:spcPct val="0"/>
              </a:spcBef>
            </a:pPr>
            <a:r>
              <a:rPr lang="ja-JP" altLang="en-US" sz="1600" dirty="0">
                <a:latin typeface="Meiryo UI" panose="020B0604030504040204" pitchFamily="50" charset="-128"/>
                <a:ea typeface="Meiryo UI" panose="020B0604030504040204" pitchFamily="50" charset="-128"/>
              </a:rPr>
              <a:t>毛細管現象の活用</a:t>
            </a:r>
            <a:endParaRPr lang="en-US" altLang="ja-JP" sz="1600" dirty="0">
              <a:latin typeface="Meiryo UI" panose="020B0604030504040204" pitchFamily="50" charset="-128"/>
              <a:ea typeface="Meiryo UI" panose="020B0604030504040204" pitchFamily="50" charset="-128"/>
            </a:endParaRPr>
          </a:p>
          <a:p>
            <a:pPr>
              <a:spcBef>
                <a:spcPct val="0"/>
              </a:spcBef>
            </a:pPr>
            <a:r>
              <a:rPr lang="ja-JP" altLang="en-US" sz="1200" dirty="0">
                <a:latin typeface="Meiryo UI" panose="020B0604030504040204" pitchFamily="50" charset="-128"/>
                <a:ea typeface="Meiryo UI" panose="020B0604030504040204" pitchFamily="50" charset="-128"/>
              </a:rPr>
              <a:t>（</a:t>
            </a:r>
            <a:r>
              <a:rPr lang="ja-JP" altLang="ja-JP" sz="1200" dirty="0">
                <a:latin typeface="Meiryo UI" panose="020B0604030504040204" pitchFamily="50" charset="-128"/>
                <a:ea typeface="Meiryo UI" panose="020B0604030504040204" pitchFamily="50" charset="-128"/>
              </a:rPr>
              <a:t>細孔径が</a:t>
            </a:r>
            <a:r>
              <a:rPr lang="en-US" altLang="ja-JP" sz="1200" dirty="0">
                <a:latin typeface="Meiryo UI" panose="020B0604030504040204" pitchFamily="50" charset="-128"/>
                <a:ea typeface="Meiryo UI" panose="020B0604030504040204" pitchFamily="50" charset="-128"/>
              </a:rPr>
              <a:t>0.1</a:t>
            </a:r>
            <a:r>
              <a:rPr lang="ja-JP" altLang="ja-JP" sz="1200" dirty="0">
                <a:latin typeface="Meiryo UI" panose="020B0604030504040204" pitchFamily="50" charset="-128"/>
                <a:ea typeface="Meiryo UI" panose="020B0604030504040204" pitchFamily="50" charset="-128"/>
              </a:rPr>
              <a:t>μ</a:t>
            </a:r>
            <a:r>
              <a:rPr lang="en-US" altLang="ja-JP" sz="1200" dirty="0">
                <a:latin typeface="Meiryo UI" panose="020B0604030504040204" pitchFamily="50" charset="-128"/>
                <a:ea typeface="Meiryo UI" panose="020B0604030504040204" pitchFamily="50" charset="-128"/>
              </a:rPr>
              <a:t>m</a:t>
            </a:r>
            <a:r>
              <a:rPr lang="ja-JP" altLang="ja-JP" sz="1200" dirty="0">
                <a:latin typeface="Meiryo UI" panose="020B0604030504040204" pitchFamily="50" charset="-128"/>
                <a:ea typeface="Meiryo UI" panose="020B0604030504040204" pitchFamily="50" charset="-128"/>
              </a:rPr>
              <a:t>の</a:t>
            </a:r>
            <a:r>
              <a:rPr lang="ja-JP" altLang="en-US" sz="1200" dirty="0">
                <a:latin typeface="Meiryo UI" panose="020B0604030504040204" pitchFamily="50" charset="-128"/>
                <a:ea typeface="Meiryo UI" panose="020B0604030504040204" pitchFamily="50" charset="-128"/>
              </a:rPr>
              <a:t>時</a:t>
            </a:r>
            <a:endParaRPr lang="en-US" altLang="ja-JP" sz="1200" dirty="0">
              <a:latin typeface="Meiryo UI" panose="020B0604030504040204" pitchFamily="50" charset="-128"/>
              <a:ea typeface="Meiryo UI" panose="020B0604030504040204" pitchFamily="50" charset="-128"/>
            </a:endParaRPr>
          </a:p>
          <a:p>
            <a:pPr algn="ctr">
              <a:spcBef>
                <a:spcPct val="0"/>
              </a:spcBef>
            </a:pPr>
            <a:r>
              <a:rPr lang="ja-JP" altLang="en-US" sz="1200" dirty="0">
                <a:solidFill>
                  <a:srgbClr val="FF0000"/>
                </a:solidFill>
                <a:latin typeface="Meiryo UI" panose="020B0604030504040204" pitchFamily="50" charset="-128"/>
                <a:ea typeface="Meiryo UI" panose="020B0604030504040204" pitchFamily="50" charset="-128"/>
              </a:rPr>
              <a:t>吸い上げ高さ：</a:t>
            </a:r>
            <a:r>
              <a:rPr lang="en-US" altLang="ja-JP" sz="1200" dirty="0">
                <a:solidFill>
                  <a:srgbClr val="FF0000"/>
                </a:solidFill>
                <a:latin typeface="Meiryo UI" panose="020B0604030504040204" pitchFamily="50" charset="-128"/>
                <a:ea typeface="Meiryo UI" panose="020B0604030504040204" pitchFamily="50" charset="-128"/>
              </a:rPr>
              <a:t>100mH</a:t>
            </a:r>
            <a:r>
              <a:rPr lang="en-US" altLang="ja-JP" sz="1200" baseline="-25000" dirty="0">
                <a:solidFill>
                  <a:srgbClr val="FF0000"/>
                </a:solidFill>
                <a:latin typeface="Meiryo UI" panose="020B0604030504040204" pitchFamily="50" charset="-128"/>
                <a:ea typeface="Meiryo UI" panose="020B0604030504040204" pitchFamily="50" charset="-128"/>
              </a:rPr>
              <a:t>2</a:t>
            </a:r>
            <a:r>
              <a:rPr lang="en-US" altLang="ja-JP" sz="1200" dirty="0">
                <a:solidFill>
                  <a:srgbClr val="FF0000"/>
                </a:solidFill>
                <a:latin typeface="Meiryo UI" panose="020B0604030504040204" pitchFamily="50" charset="-128"/>
                <a:ea typeface="Meiryo UI" panose="020B0604030504040204" pitchFamily="50" charset="-128"/>
              </a:rPr>
              <a:t>O</a:t>
            </a:r>
            <a:r>
              <a:rPr lang="ja-JP" altLang="en-US" sz="1200" dirty="0">
                <a:solidFill>
                  <a:srgbClr val="FF0000"/>
                </a:solidFill>
                <a:latin typeface="Meiryo UI" panose="020B0604030504040204" pitchFamily="50" charset="-128"/>
                <a:ea typeface="Meiryo UI" panose="020B0604030504040204" pitchFamily="50" charset="-128"/>
              </a:rPr>
              <a:t>）</a:t>
            </a:r>
            <a:endParaRPr lang="ja-JP" altLang="en-US" sz="1400" b="1" dirty="0">
              <a:solidFill>
                <a:srgbClr val="FF0000"/>
              </a:solidFill>
              <a:latin typeface="Meiryo UI" panose="020B0604030504040204" pitchFamily="50" charset="-128"/>
              <a:ea typeface="Meiryo UI" panose="020B0604030504040204" pitchFamily="50" charset="-128"/>
            </a:endParaRPr>
          </a:p>
        </p:txBody>
      </p:sp>
      <p:sp>
        <p:nvSpPr>
          <p:cNvPr id="41" name="正方形/長方形 40">
            <a:extLst>
              <a:ext uri="{FF2B5EF4-FFF2-40B4-BE49-F238E27FC236}">
                <a16:creationId xmlns:a16="http://schemas.microsoft.com/office/drawing/2014/main" id="{962CFB94-003A-4421-9DDC-D0B894A69637}"/>
              </a:ext>
            </a:extLst>
          </p:cNvPr>
          <p:cNvSpPr/>
          <p:nvPr/>
        </p:nvSpPr>
        <p:spPr>
          <a:xfrm>
            <a:off x="218359" y="3400180"/>
            <a:ext cx="2562810" cy="584775"/>
          </a:xfrm>
          <a:prstGeom prst="rect">
            <a:avLst/>
          </a:prstGeom>
        </p:spPr>
        <p:txBody>
          <a:bodyPr wrap="square">
            <a:spAutoFit/>
          </a:bodyPr>
          <a:lstStyle/>
          <a:p>
            <a:pPr algn="ctr">
              <a:spcBef>
                <a:spcPct val="0"/>
              </a:spcBef>
            </a:pPr>
            <a:r>
              <a:rPr lang="ja-JP" altLang="en-US" sz="1600" dirty="0">
                <a:latin typeface="Meiryo UI" panose="020B0604030504040204" pitchFamily="50" charset="-128"/>
                <a:ea typeface="Meiryo UI" panose="020B0604030504040204" pitchFamily="50" charset="-128"/>
              </a:rPr>
              <a:t>超高熱流束化＋省エネ化を満たす冷却手法の必要性</a:t>
            </a:r>
            <a:endParaRPr lang="ja-JP" altLang="en-US" sz="1400" b="1" dirty="0">
              <a:solidFill>
                <a:srgbClr val="FF0000"/>
              </a:solidFill>
              <a:latin typeface="Meiryo UI" panose="020B0604030504040204" pitchFamily="50" charset="-128"/>
              <a:ea typeface="Meiryo UI" panose="020B0604030504040204" pitchFamily="50" charset="-128"/>
            </a:endParaRPr>
          </a:p>
        </p:txBody>
      </p:sp>
      <p:sp>
        <p:nvSpPr>
          <p:cNvPr id="42" name="Rectangle 3">
            <a:extLst>
              <a:ext uri="{FF2B5EF4-FFF2-40B4-BE49-F238E27FC236}">
                <a16:creationId xmlns:a16="http://schemas.microsoft.com/office/drawing/2014/main" id="{14B737CD-F8A9-4224-A0E9-00D6B400BF62}"/>
              </a:ext>
            </a:extLst>
          </p:cNvPr>
          <p:cNvSpPr txBox="1">
            <a:spLocks noChangeArrowheads="1"/>
          </p:cNvSpPr>
          <p:nvPr/>
        </p:nvSpPr>
        <p:spPr>
          <a:xfrm>
            <a:off x="357500" y="1943584"/>
            <a:ext cx="1331520" cy="571501"/>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en-US" altLang="ja-JP" sz="2000" b="1" dirty="0">
                <a:solidFill>
                  <a:schemeClr val="tx1"/>
                </a:solidFill>
                <a:effectLst/>
                <a:latin typeface="Meiryo UI" panose="020B0604030504040204" pitchFamily="50" charset="-128"/>
                <a:ea typeface="Meiryo UI" panose="020B0604030504040204" pitchFamily="50" charset="-128"/>
              </a:rPr>
              <a:t>a)</a:t>
            </a:r>
            <a:r>
              <a:rPr lang="ja-JP" altLang="en-US" sz="2000" b="1" dirty="0">
                <a:solidFill>
                  <a:schemeClr val="tx1"/>
                </a:solidFill>
                <a:effectLst/>
                <a:latin typeface="Meiryo UI" panose="020B0604030504040204" pitchFamily="50" charset="-128"/>
                <a:ea typeface="Meiryo UI" panose="020B0604030504040204" pitchFamily="50" charset="-128"/>
              </a:rPr>
              <a:t>背景</a:t>
            </a:r>
          </a:p>
        </p:txBody>
      </p:sp>
      <p:grpSp>
        <p:nvGrpSpPr>
          <p:cNvPr id="43" name="グループ化 42">
            <a:extLst>
              <a:ext uri="{FF2B5EF4-FFF2-40B4-BE49-F238E27FC236}">
                <a16:creationId xmlns:a16="http://schemas.microsoft.com/office/drawing/2014/main" id="{3A8DA9BE-3FCE-4B01-9161-2D1BF85432B2}"/>
              </a:ext>
            </a:extLst>
          </p:cNvPr>
          <p:cNvGrpSpPr/>
          <p:nvPr/>
        </p:nvGrpSpPr>
        <p:grpSpPr>
          <a:xfrm>
            <a:off x="272250" y="2510613"/>
            <a:ext cx="2743231" cy="901307"/>
            <a:chOff x="4427470" y="869091"/>
            <a:chExt cx="4768313" cy="1566661"/>
          </a:xfrm>
        </p:grpSpPr>
        <p:pic>
          <p:nvPicPr>
            <p:cNvPr id="44" name="Picture 6" descr="東京データセンタ｜CLARA ONLINE">
              <a:extLst>
                <a:ext uri="{FF2B5EF4-FFF2-40B4-BE49-F238E27FC236}">
                  <a16:creationId xmlns:a16="http://schemas.microsoft.com/office/drawing/2014/main" id="{4BC6F70D-0465-46FD-B630-278D334B205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427470" y="869091"/>
              <a:ext cx="1753094" cy="1285603"/>
            </a:xfrm>
            <a:prstGeom prst="rect">
              <a:avLst/>
            </a:prstGeom>
            <a:noFill/>
            <a:extLst>
              <a:ext uri="{909E8E84-426E-40DD-AFC4-6F175D3DCCD1}">
                <a14:hiddenFill xmlns:a14="http://schemas.microsoft.com/office/drawing/2010/main">
                  <a:solidFill>
                    <a:srgbClr val="FFFFFF"/>
                  </a:solidFill>
                </a14:hiddenFill>
              </a:ext>
            </a:extLst>
          </p:spPr>
        </p:pic>
        <p:sp>
          <p:nvSpPr>
            <p:cNvPr id="45" name="テキスト ボックス 44">
              <a:extLst>
                <a:ext uri="{FF2B5EF4-FFF2-40B4-BE49-F238E27FC236}">
                  <a16:creationId xmlns:a16="http://schemas.microsoft.com/office/drawing/2014/main" id="{CB32049E-E5B3-4931-8BD9-2223B3457419}"/>
                </a:ext>
              </a:extLst>
            </p:cNvPr>
            <p:cNvSpPr txBox="1"/>
            <p:nvPr/>
          </p:nvSpPr>
          <p:spPr>
            <a:xfrm>
              <a:off x="4750555" y="2195012"/>
              <a:ext cx="1430009" cy="240740"/>
            </a:xfrm>
            <a:prstGeom prst="rect">
              <a:avLst/>
            </a:prstGeom>
            <a:noFill/>
            <a:ln>
              <a:noFill/>
            </a:ln>
          </p:spPr>
          <p:txBody>
            <a:bodyPr wrap="square" lIns="0" tIns="0" rIns="0" bIns="0" rtlCol="0">
              <a:spAutoFit/>
            </a:bodyPr>
            <a:lstStyle/>
            <a:p>
              <a:r>
                <a:rPr kumimoji="1" lang="ja-JP" altLang="en-US" sz="900" dirty="0">
                  <a:latin typeface="+mn-ea"/>
                </a:rPr>
                <a:t>データセンター</a:t>
              </a:r>
            </a:p>
          </p:txBody>
        </p:sp>
        <p:sp>
          <p:nvSpPr>
            <p:cNvPr id="46" name="テキスト ボックス 45">
              <a:extLst>
                <a:ext uri="{FF2B5EF4-FFF2-40B4-BE49-F238E27FC236}">
                  <a16:creationId xmlns:a16="http://schemas.microsoft.com/office/drawing/2014/main" id="{2BA594F6-5727-49E7-96C2-CDCEC0915092}"/>
                </a:ext>
              </a:extLst>
            </p:cNvPr>
            <p:cNvSpPr txBox="1"/>
            <p:nvPr/>
          </p:nvSpPr>
          <p:spPr>
            <a:xfrm>
              <a:off x="6980328" y="2178226"/>
              <a:ext cx="1964684" cy="240740"/>
            </a:xfrm>
            <a:prstGeom prst="rect">
              <a:avLst/>
            </a:prstGeom>
            <a:noFill/>
            <a:ln>
              <a:noFill/>
            </a:ln>
          </p:spPr>
          <p:txBody>
            <a:bodyPr wrap="square" lIns="0" tIns="0" rIns="0" bIns="0" rtlCol="0">
              <a:spAutoFit/>
            </a:bodyPr>
            <a:lstStyle/>
            <a:p>
              <a:r>
                <a:rPr kumimoji="1" lang="ja-JP" altLang="en-US" sz="900" dirty="0">
                  <a:latin typeface="+mn-ea"/>
                </a:rPr>
                <a:t>パワーデバイス</a:t>
              </a:r>
            </a:p>
          </p:txBody>
        </p:sp>
        <p:pic>
          <p:nvPicPr>
            <p:cNvPr id="47" name="Picture 23">
              <a:extLst>
                <a:ext uri="{FF2B5EF4-FFF2-40B4-BE49-F238E27FC236}">
                  <a16:creationId xmlns:a16="http://schemas.microsoft.com/office/drawing/2014/main" id="{DE4E15CF-7BA9-4B9E-A8FB-7C9B68FA72D7}"/>
                </a:ext>
              </a:extLst>
            </p:cNvPr>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653153" y="878363"/>
              <a:ext cx="1326512" cy="130984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 name="Picture 38" descr="インバータASSY2">
              <a:extLst>
                <a:ext uri="{FF2B5EF4-FFF2-40B4-BE49-F238E27FC236}">
                  <a16:creationId xmlns:a16="http://schemas.microsoft.com/office/drawing/2014/main" id="{FA8ED8DB-4592-4946-950B-831EB64BCEA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046772" y="981616"/>
              <a:ext cx="1097459" cy="918693"/>
            </a:xfrm>
            <a:prstGeom prst="rect">
              <a:avLst/>
            </a:prstGeom>
            <a:noFill/>
            <a:extLst>
              <a:ext uri="{909E8E84-426E-40DD-AFC4-6F175D3DCCD1}">
                <a14:hiddenFill xmlns:a14="http://schemas.microsoft.com/office/drawing/2010/main">
                  <a:solidFill>
                    <a:srgbClr val="FFFFFF"/>
                  </a:solidFill>
                </a14:hiddenFill>
              </a:ext>
            </a:extLst>
          </p:spPr>
        </p:pic>
        <p:sp>
          <p:nvSpPr>
            <p:cNvPr id="49" name="吹き出し: 四角形 48">
              <a:extLst>
                <a:ext uri="{FF2B5EF4-FFF2-40B4-BE49-F238E27FC236}">
                  <a16:creationId xmlns:a16="http://schemas.microsoft.com/office/drawing/2014/main" id="{778807CD-AF78-4160-B4B9-84173E80023D}"/>
                </a:ext>
              </a:extLst>
            </p:cNvPr>
            <p:cNvSpPr/>
            <p:nvPr/>
          </p:nvSpPr>
          <p:spPr>
            <a:xfrm>
              <a:off x="8082117" y="911427"/>
              <a:ext cx="1113666" cy="1024609"/>
            </a:xfrm>
            <a:prstGeom prst="wedgeRectCallout">
              <a:avLst>
                <a:gd name="adj1" fmla="val -119575"/>
                <a:gd name="adj2" fmla="val 24843"/>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grpSp>
      <p:pic>
        <p:nvPicPr>
          <p:cNvPr id="50" name="Picture 2" descr="C:\Users\soyo\Desktop\msi04_c_640x480.jpg">
            <a:extLst>
              <a:ext uri="{FF2B5EF4-FFF2-40B4-BE49-F238E27FC236}">
                <a16:creationId xmlns:a16="http://schemas.microsoft.com/office/drawing/2014/main" id="{24AFF575-6A6D-4C18-B61E-1300068C27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3938" t="-2" r="12794" b="18111"/>
          <a:stretch>
            <a:fillRect/>
          </a:stretch>
        </p:blipFill>
        <p:spPr bwMode="auto">
          <a:xfrm>
            <a:off x="1179081" y="2552292"/>
            <a:ext cx="458087" cy="33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吹き出し: 四角形 51">
            <a:extLst>
              <a:ext uri="{FF2B5EF4-FFF2-40B4-BE49-F238E27FC236}">
                <a16:creationId xmlns:a16="http://schemas.microsoft.com/office/drawing/2014/main" id="{98FF9811-1D86-4536-9FCF-4E6B24531DD2}"/>
              </a:ext>
            </a:extLst>
          </p:cNvPr>
          <p:cNvSpPr/>
          <p:nvPr/>
        </p:nvSpPr>
        <p:spPr>
          <a:xfrm>
            <a:off x="1156779" y="2475212"/>
            <a:ext cx="502693" cy="462494"/>
          </a:xfrm>
          <a:prstGeom prst="wedgeRectCallout">
            <a:avLst>
              <a:gd name="adj1" fmla="val -119575"/>
              <a:gd name="adj2" fmla="val 24843"/>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53" name="矢印: 下 52">
            <a:extLst>
              <a:ext uri="{FF2B5EF4-FFF2-40B4-BE49-F238E27FC236}">
                <a16:creationId xmlns:a16="http://schemas.microsoft.com/office/drawing/2014/main" id="{1C0842D3-8D75-4A8B-9BB6-438AF44030C0}"/>
              </a:ext>
            </a:extLst>
          </p:cNvPr>
          <p:cNvSpPr/>
          <p:nvPr/>
        </p:nvSpPr>
        <p:spPr>
          <a:xfrm>
            <a:off x="1250237" y="3922941"/>
            <a:ext cx="385565" cy="345621"/>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1FB1337F-36C8-4CC8-88FC-809799F5BFCB}"/>
              </a:ext>
            </a:extLst>
          </p:cNvPr>
          <p:cNvSpPr/>
          <p:nvPr/>
        </p:nvSpPr>
        <p:spPr>
          <a:xfrm>
            <a:off x="38865" y="4245649"/>
            <a:ext cx="2978428" cy="338554"/>
          </a:xfrm>
          <a:prstGeom prst="rect">
            <a:avLst/>
          </a:prstGeom>
        </p:spPr>
        <p:txBody>
          <a:bodyPr wrap="square">
            <a:spAutoFit/>
          </a:bodyPr>
          <a:lstStyle/>
          <a:p>
            <a:pPr algn="ctr">
              <a:spcBef>
                <a:spcPct val="0"/>
              </a:spcBef>
            </a:pPr>
            <a:r>
              <a:rPr lang="ja-JP" altLang="en-US" sz="1600" dirty="0">
                <a:latin typeface="Meiryo UI" panose="020B0604030504040204" pitchFamily="50" charset="-128"/>
                <a:ea typeface="Meiryo UI" panose="020B0604030504040204" pitchFamily="50" charset="-128"/>
              </a:rPr>
              <a:t>無動力でどこまで冷却可能？</a:t>
            </a:r>
            <a:endParaRPr lang="ja-JP" altLang="en-US" sz="1400" b="1" dirty="0">
              <a:solidFill>
                <a:srgbClr val="FF0000"/>
              </a:solidFill>
              <a:latin typeface="Meiryo UI" panose="020B0604030504040204" pitchFamily="50" charset="-128"/>
              <a:ea typeface="Meiryo UI" panose="020B0604030504040204" pitchFamily="50" charset="-128"/>
            </a:endParaRPr>
          </a:p>
        </p:txBody>
      </p:sp>
      <p:sp>
        <p:nvSpPr>
          <p:cNvPr id="55" name="Rectangle 3">
            <a:extLst>
              <a:ext uri="{FF2B5EF4-FFF2-40B4-BE49-F238E27FC236}">
                <a16:creationId xmlns:a16="http://schemas.microsoft.com/office/drawing/2014/main" id="{54BC3034-8820-49C3-BC46-0FF9E46897CD}"/>
              </a:ext>
            </a:extLst>
          </p:cNvPr>
          <p:cNvSpPr txBox="1">
            <a:spLocks noChangeArrowheads="1"/>
          </p:cNvSpPr>
          <p:nvPr/>
        </p:nvSpPr>
        <p:spPr>
          <a:xfrm>
            <a:off x="3202106" y="1963468"/>
            <a:ext cx="1603271" cy="571501"/>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en-US" altLang="ja-JP" sz="2000" b="1" dirty="0">
                <a:solidFill>
                  <a:schemeClr val="tx1"/>
                </a:solidFill>
                <a:effectLst/>
                <a:latin typeface="Meiryo UI" panose="020B0604030504040204" pitchFamily="50" charset="-128"/>
                <a:ea typeface="Meiryo UI" panose="020B0604030504040204" pitchFamily="50" charset="-128"/>
              </a:rPr>
              <a:t>b)</a:t>
            </a:r>
            <a:r>
              <a:rPr lang="ja-JP" altLang="en-US" sz="2000" b="1" dirty="0">
                <a:solidFill>
                  <a:schemeClr val="tx1"/>
                </a:solidFill>
                <a:effectLst/>
                <a:latin typeface="Meiryo UI" panose="020B0604030504040204" pitchFamily="50" charset="-128"/>
                <a:ea typeface="Meiryo UI" panose="020B0604030504040204" pitchFamily="50" charset="-128"/>
              </a:rPr>
              <a:t>アイディア</a:t>
            </a:r>
          </a:p>
        </p:txBody>
      </p:sp>
      <p:sp>
        <p:nvSpPr>
          <p:cNvPr id="56" name="Rectangle 3">
            <a:extLst>
              <a:ext uri="{FF2B5EF4-FFF2-40B4-BE49-F238E27FC236}">
                <a16:creationId xmlns:a16="http://schemas.microsoft.com/office/drawing/2014/main" id="{E163D2F3-77CB-438A-8C43-0A1D74A67584}"/>
              </a:ext>
            </a:extLst>
          </p:cNvPr>
          <p:cNvSpPr txBox="1">
            <a:spLocks noChangeArrowheads="1"/>
          </p:cNvSpPr>
          <p:nvPr/>
        </p:nvSpPr>
        <p:spPr>
          <a:xfrm>
            <a:off x="5330512" y="1970003"/>
            <a:ext cx="1507915" cy="571501"/>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en-US" altLang="ja-JP" sz="2000" b="1" dirty="0">
                <a:solidFill>
                  <a:schemeClr val="tx1"/>
                </a:solidFill>
                <a:effectLst/>
                <a:latin typeface="Meiryo UI" panose="020B0604030504040204" pitchFamily="50" charset="-128"/>
                <a:ea typeface="Meiryo UI" panose="020B0604030504040204" pitchFamily="50" charset="-128"/>
              </a:rPr>
              <a:t>c)</a:t>
            </a:r>
            <a:r>
              <a:rPr lang="ja-JP" altLang="en-US" sz="2000" b="1" dirty="0">
                <a:solidFill>
                  <a:schemeClr val="tx1"/>
                </a:solidFill>
                <a:effectLst/>
                <a:latin typeface="Meiryo UI" panose="020B0604030504040204" pitchFamily="50" charset="-128"/>
                <a:ea typeface="Meiryo UI" panose="020B0604030504040204" pitchFamily="50" charset="-128"/>
              </a:rPr>
              <a:t>手法</a:t>
            </a:r>
          </a:p>
        </p:txBody>
      </p:sp>
      <p:sp>
        <p:nvSpPr>
          <p:cNvPr id="57" name="Rectangle 3">
            <a:extLst>
              <a:ext uri="{FF2B5EF4-FFF2-40B4-BE49-F238E27FC236}">
                <a16:creationId xmlns:a16="http://schemas.microsoft.com/office/drawing/2014/main" id="{AD46D99F-73EA-42DF-A513-EC6D0E9C5899}"/>
              </a:ext>
            </a:extLst>
          </p:cNvPr>
          <p:cNvSpPr txBox="1">
            <a:spLocks noChangeArrowheads="1"/>
          </p:cNvSpPr>
          <p:nvPr/>
        </p:nvSpPr>
        <p:spPr>
          <a:xfrm>
            <a:off x="7014904" y="1952269"/>
            <a:ext cx="1816621" cy="571501"/>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en-US" altLang="ja-JP" sz="2000" b="1" dirty="0">
                <a:solidFill>
                  <a:schemeClr val="tx1"/>
                </a:solidFill>
                <a:effectLst/>
                <a:latin typeface="Meiryo UI" panose="020B0604030504040204" pitchFamily="50" charset="-128"/>
                <a:ea typeface="Meiryo UI" panose="020B0604030504040204" pitchFamily="50" charset="-128"/>
              </a:rPr>
              <a:t>d)</a:t>
            </a:r>
            <a:r>
              <a:rPr lang="ja-JP" altLang="en-US" sz="2000" b="1" dirty="0">
                <a:solidFill>
                  <a:schemeClr val="tx1"/>
                </a:solidFill>
                <a:effectLst/>
                <a:latin typeface="Meiryo UI" panose="020B0604030504040204" pitchFamily="50" charset="-128"/>
                <a:ea typeface="Meiryo UI" panose="020B0604030504040204" pitchFamily="50" charset="-128"/>
              </a:rPr>
              <a:t>成果</a:t>
            </a:r>
          </a:p>
        </p:txBody>
      </p:sp>
      <p:sp>
        <p:nvSpPr>
          <p:cNvPr id="59" name="正方形/長方形 58">
            <a:extLst>
              <a:ext uri="{FF2B5EF4-FFF2-40B4-BE49-F238E27FC236}">
                <a16:creationId xmlns:a16="http://schemas.microsoft.com/office/drawing/2014/main" id="{24B7F7C9-E124-4410-A8AA-0E889D7F0E9E}"/>
              </a:ext>
            </a:extLst>
          </p:cNvPr>
          <p:cNvSpPr/>
          <p:nvPr/>
        </p:nvSpPr>
        <p:spPr>
          <a:xfrm>
            <a:off x="673494" y="4797365"/>
            <a:ext cx="8263765" cy="1200329"/>
          </a:xfrm>
          <a:prstGeom prst="rect">
            <a:avLst/>
          </a:prstGeom>
        </p:spPr>
        <p:txBody>
          <a:bodyPr wrap="square">
            <a:spAutoFit/>
          </a:bodyPr>
          <a:lstStyle/>
          <a:p>
            <a:pPr marL="990600" indent="-990600" algn="just"/>
            <a:r>
              <a:rPr lang="ja-JP" altLang="en-US" sz="2400" b="0" dirty="0">
                <a:latin typeface="Meiryo UI" panose="020B0604030504040204" pitchFamily="50" charset="-128"/>
                <a:ea typeface="Meiryo UI" panose="020B0604030504040204" pitchFamily="50" charset="-128"/>
              </a:rPr>
              <a:t>目標：</a:t>
            </a:r>
            <a:endParaRPr lang="en-US" altLang="ja-JP" sz="2400" b="0" dirty="0">
              <a:latin typeface="Meiryo UI" panose="020B0604030504040204" pitchFamily="50" charset="-128"/>
              <a:ea typeface="Meiryo UI" panose="020B0604030504040204" pitchFamily="50" charset="-128"/>
            </a:endParaRPr>
          </a:p>
          <a:p>
            <a:pPr marL="990600" indent="-990600" algn="just"/>
            <a:r>
              <a:rPr lang="ja-JP" altLang="en-US" sz="2400" b="0" dirty="0">
                <a:latin typeface="Meiryo UI" panose="020B0604030504040204" pitchFamily="50" charset="-128"/>
                <a:ea typeface="Meiryo UI" panose="020B0604030504040204" pitchFamily="50" charset="-128"/>
              </a:rPr>
              <a:t>・沸騰冷却限界向上メカニズムの解明</a:t>
            </a:r>
            <a:endParaRPr lang="en-US" altLang="ja-JP" sz="2400" b="0" dirty="0">
              <a:latin typeface="Meiryo UI" panose="020B0604030504040204" pitchFamily="50" charset="-128"/>
              <a:ea typeface="Meiryo UI" panose="020B0604030504040204" pitchFamily="50" charset="-128"/>
            </a:endParaRPr>
          </a:p>
          <a:p>
            <a:pPr marL="990600" indent="-990600" algn="just"/>
            <a:r>
              <a:rPr lang="ja-JP" altLang="en-US" sz="2400" b="0" dirty="0">
                <a:latin typeface="Meiryo UI" panose="020B0604030504040204" pitchFamily="50" charset="-128"/>
                <a:ea typeface="Meiryo UI" panose="020B0604030504040204" pitchFamily="50" charset="-128"/>
              </a:rPr>
              <a:t>・最適なハニカム多孔質体の幾何性状・形状の提示・作成</a:t>
            </a:r>
            <a:endParaRPr lang="en-US" altLang="ja-JP" sz="2400" b="0" dirty="0">
              <a:latin typeface="Meiryo UI" panose="020B0604030504040204" pitchFamily="50" charset="-128"/>
              <a:ea typeface="Meiryo UI" panose="020B0604030504040204" pitchFamily="50" charset="-128"/>
            </a:endParaRPr>
          </a:p>
        </p:txBody>
      </p:sp>
      <p:sp>
        <p:nvSpPr>
          <p:cNvPr id="60" name="正方形/長方形 59">
            <a:extLst>
              <a:ext uri="{FF2B5EF4-FFF2-40B4-BE49-F238E27FC236}">
                <a16:creationId xmlns:a16="http://schemas.microsoft.com/office/drawing/2014/main" id="{D4D89410-A9FD-4A99-8DD8-2E01F8AE293B}"/>
              </a:ext>
            </a:extLst>
          </p:cNvPr>
          <p:cNvSpPr/>
          <p:nvPr/>
        </p:nvSpPr>
        <p:spPr>
          <a:xfrm>
            <a:off x="904995" y="1283257"/>
            <a:ext cx="7572218" cy="461665"/>
          </a:xfrm>
          <a:prstGeom prst="rect">
            <a:avLst/>
          </a:prstGeom>
          <a:noFill/>
          <a:ln w="38100">
            <a:solidFill>
              <a:srgbClr val="FF0000"/>
            </a:solidFill>
          </a:ln>
        </p:spPr>
        <p:style>
          <a:lnRef idx="0">
            <a:scrgbClr r="0" g="0" b="0"/>
          </a:lnRef>
          <a:fillRef idx="0">
            <a:scrgbClr r="0" g="0" b="0"/>
          </a:fillRef>
          <a:effectRef idx="0">
            <a:scrgbClr r="0" g="0" b="0"/>
          </a:effectRef>
          <a:fontRef idx="minor">
            <a:schemeClr val="dk1"/>
          </a:fontRef>
        </p:style>
        <p:txBody>
          <a:bodyPr wrap="square">
            <a:spAutoFit/>
          </a:bodyPr>
          <a:lstStyle/>
          <a:p>
            <a:pPr algn="ctr">
              <a:defRPr/>
            </a:pPr>
            <a:r>
              <a:rPr lang="ja-JP" altLang="en-US" sz="2400" b="1" dirty="0">
                <a:solidFill>
                  <a:srgbClr val="FF0000"/>
                </a:solidFill>
                <a:latin typeface="Meiryo UI" panose="020B0604030504040204" pitchFamily="50" charset="-128"/>
                <a:ea typeface="Meiryo UI" panose="020B0604030504040204" pitchFamily="50" charset="-128"/>
              </a:rPr>
              <a:t>大伝熱面</a:t>
            </a:r>
            <a:r>
              <a:rPr lang="ja-JP" altLang="en-US" sz="2400" b="1" dirty="0">
                <a:solidFill>
                  <a:schemeClr val="tx1"/>
                </a:solidFill>
                <a:latin typeface="Meiryo UI" panose="020B0604030504040204" pitchFamily="50" charset="-128"/>
                <a:ea typeface="Meiryo UI" panose="020B0604030504040204" pitchFamily="50" charset="-128"/>
              </a:rPr>
              <a:t>・高熱流束除熱が可能なオンリーワン</a:t>
            </a:r>
            <a:r>
              <a:rPr lang="ja-JP" altLang="en-US" sz="2400" b="1" dirty="0">
                <a:solidFill>
                  <a:srgbClr val="FF0000"/>
                </a:solidFill>
                <a:latin typeface="Meiryo UI" panose="020B0604030504040204" pitchFamily="50" charset="-128"/>
                <a:ea typeface="Meiryo UI" panose="020B0604030504040204" pitchFamily="50" charset="-128"/>
              </a:rPr>
              <a:t>冷却手法</a:t>
            </a:r>
          </a:p>
        </p:txBody>
      </p:sp>
      <p:sp>
        <p:nvSpPr>
          <p:cNvPr id="61" name="正方形/長方形 60">
            <a:extLst>
              <a:ext uri="{FF2B5EF4-FFF2-40B4-BE49-F238E27FC236}">
                <a16:creationId xmlns:a16="http://schemas.microsoft.com/office/drawing/2014/main" id="{770CC081-2BAC-449B-AE17-75AC50D96BDD}"/>
              </a:ext>
            </a:extLst>
          </p:cNvPr>
          <p:cNvSpPr/>
          <p:nvPr/>
        </p:nvSpPr>
        <p:spPr>
          <a:xfrm>
            <a:off x="1980891" y="5967704"/>
            <a:ext cx="5251861" cy="338554"/>
          </a:xfrm>
          <a:prstGeom prst="rect">
            <a:avLst/>
          </a:prstGeom>
        </p:spPr>
        <p:txBody>
          <a:bodyPr wrap="square">
            <a:spAutoFit/>
          </a:bodyPr>
          <a:lstStyle/>
          <a:p>
            <a:pPr marL="627063" indent="-627063" algn="just"/>
            <a:r>
              <a:rPr lang="ja-JP" altLang="en-US" sz="1600" b="0" dirty="0">
                <a:latin typeface="Meiryo UI" panose="020B0604030504040204" pitchFamily="50" charset="-128"/>
                <a:ea typeface="Meiryo UI" panose="020B0604030504040204" pitchFamily="50" charset="-128"/>
              </a:rPr>
              <a:t>適用先：電子デバイス冷却</a:t>
            </a:r>
            <a:r>
              <a:rPr lang="en-US" altLang="ja-JP" sz="1600" b="0" dirty="0">
                <a:latin typeface="Meiryo UI" panose="020B0604030504040204" pitchFamily="50" charset="-128"/>
                <a:ea typeface="Meiryo UI" panose="020B0604030504040204" pitchFamily="50" charset="-128"/>
              </a:rPr>
              <a:t>,</a:t>
            </a:r>
            <a:r>
              <a:rPr lang="ja-JP" altLang="en-US" sz="1600" b="0" dirty="0">
                <a:latin typeface="Meiryo UI" panose="020B0604030504040204" pitchFamily="50" charset="-128"/>
                <a:ea typeface="Meiryo UI" panose="020B0604030504040204" pitchFamily="50" charset="-128"/>
              </a:rPr>
              <a:t>原子炉事故時の緊急冷却</a:t>
            </a:r>
            <a:endParaRPr lang="en-US" altLang="ja-JP" sz="1600" b="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12625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2" descr="毛管上昇の図"/>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763469" y="2792234"/>
            <a:ext cx="1036292" cy="104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グループ化 18"/>
          <p:cNvGrpSpPr/>
          <p:nvPr/>
        </p:nvGrpSpPr>
        <p:grpSpPr>
          <a:xfrm>
            <a:off x="4412438" y="2132363"/>
            <a:ext cx="2405823" cy="1238743"/>
            <a:chOff x="-437546" y="2853530"/>
            <a:chExt cx="7169786" cy="3691678"/>
          </a:xfrm>
        </p:grpSpPr>
        <p:pic>
          <p:nvPicPr>
            <p:cNvPr id="20" name="Picture 23" descr="200ハニカムN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543300"/>
              <a:ext cx="2916238"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 descr="ハニカム拡大"/>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2500" y="3284538"/>
              <a:ext cx="251936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12"/>
            <p:cNvSpPr>
              <a:spLocks noChangeArrowheads="1"/>
            </p:cNvSpPr>
            <p:nvPr/>
          </p:nvSpPr>
          <p:spPr bwMode="auto">
            <a:xfrm>
              <a:off x="3419475" y="3213100"/>
              <a:ext cx="2644775" cy="2233613"/>
            </a:xfrm>
            <a:prstGeom prst="wedgeRectCallout">
              <a:avLst>
                <a:gd name="adj1" fmla="val -124130"/>
                <a:gd name="adj2" fmla="val 18370"/>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eaLnBrk="1" hangingPunct="1">
                <a:spcBef>
                  <a:spcPct val="0"/>
                </a:spcBef>
                <a:buFontTx/>
                <a:buNone/>
              </a:pPr>
              <a:endParaRPr lang="ja-JP" altLang="ja-JP" sz="600">
                <a:latin typeface="Meiryo UI" panose="020B0604030504040204" pitchFamily="50" charset="-128"/>
                <a:ea typeface="Meiryo UI" panose="020B0604030504040204" pitchFamily="50" charset="-128"/>
              </a:endParaRPr>
            </a:p>
          </p:txBody>
        </p:sp>
        <p:sp>
          <p:nvSpPr>
            <p:cNvPr id="23" name="Line 13"/>
            <p:cNvSpPr>
              <a:spLocks noChangeShapeType="1"/>
            </p:cNvSpPr>
            <p:nvPr/>
          </p:nvSpPr>
          <p:spPr bwMode="auto">
            <a:xfrm>
              <a:off x="3935413" y="4881563"/>
              <a:ext cx="0" cy="1139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sz="600">
                <a:latin typeface="Meiryo UI" panose="020B0604030504040204" pitchFamily="50" charset="-128"/>
                <a:ea typeface="Meiryo UI" panose="020B0604030504040204" pitchFamily="50" charset="-128"/>
              </a:endParaRPr>
            </a:p>
          </p:txBody>
        </p:sp>
        <p:sp>
          <p:nvSpPr>
            <p:cNvPr id="24" name="Line 14"/>
            <p:cNvSpPr>
              <a:spLocks noChangeShapeType="1"/>
            </p:cNvSpPr>
            <p:nvPr/>
          </p:nvSpPr>
          <p:spPr bwMode="auto">
            <a:xfrm>
              <a:off x="4406900" y="4914900"/>
              <a:ext cx="0" cy="11064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sz="600">
                <a:latin typeface="Meiryo UI" panose="020B0604030504040204" pitchFamily="50" charset="-128"/>
                <a:ea typeface="Meiryo UI" panose="020B0604030504040204" pitchFamily="50" charset="-128"/>
              </a:endParaRPr>
            </a:p>
          </p:txBody>
        </p:sp>
        <p:sp>
          <p:nvSpPr>
            <p:cNvPr id="25" name="Line 15"/>
            <p:cNvSpPr>
              <a:spLocks noChangeShapeType="1"/>
            </p:cNvSpPr>
            <p:nvPr/>
          </p:nvSpPr>
          <p:spPr bwMode="auto">
            <a:xfrm>
              <a:off x="5953125" y="4879975"/>
              <a:ext cx="0" cy="1141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sz="600">
                <a:latin typeface="Meiryo UI" panose="020B0604030504040204" pitchFamily="50" charset="-128"/>
                <a:ea typeface="Meiryo UI" panose="020B0604030504040204" pitchFamily="50" charset="-128"/>
              </a:endParaRPr>
            </a:p>
          </p:txBody>
        </p:sp>
        <p:sp>
          <p:nvSpPr>
            <p:cNvPr id="26" name="Line 16"/>
            <p:cNvSpPr>
              <a:spLocks noChangeShapeType="1"/>
            </p:cNvSpPr>
            <p:nvPr/>
          </p:nvSpPr>
          <p:spPr bwMode="auto">
            <a:xfrm>
              <a:off x="3924300" y="5970588"/>
              <a:ext cx="487363" cy="0"/>
            </a:xfrm>
            <a:prstGeom prst="line">
              <a:avLst/>
            </a:prstGeom>
            <a:noFill/>
            <a:ln w="9525">
              <a:solidFill>
                <a:srgbClr val="000000"/>
              </a:solidFill>
              <a:round/>
              <a:headEnd type="arrow" w="lg" len="lg"/>
              <a:tailEnd type="arrow" w="lg" len="lg"/>
            </a:ln>
            <a:extLst>
              <a:ext uri="{909E8E84-426E-40DD-AFC4-6F175D3DCCD1}">
                <a14:hiddenFill xmlns:a14="http://schemas.microsoft.com/office/drawing/2010/main">
                  <a:noFill/>
                </a14:hiddenFill>
              </a:ext>
            </a:extLst>
          </p:spPr>
          <p:txBody>
            <a:bodyPr lIns="74295" tIns="8890" rIns="74295" bIns="8890"/>
            <a:lstStyle/>
            <a:p>
              <a:endParaRPr lang="ja-JP" altLang="en-US" sz="600">
                <a:latin typeface="Meiryo UI" panose="020B0604030504040204" pitchFamily="50" charset="-128"/>
                <a:ea typeface="Meiryo UI" panose="020B0604030504040204" pitchFamily="50" charset="-128"/>
              </a:endParaRPr>
            </a:p>
          </p:txBody>
        </p:sp>
        <p:sp>
          <p:nvSpPr>
            <p:cNvPr id="27" name="Line 17"/>
            <p:cNvSpPr>
              <a:spLocks noChangeShapeType="1"/>
            </p:cNvSpPr>
            <p:nvPr/>
          </p:nvSpPr>
          <p:spPr bwMode="auto">
            <a:xfrm>
              <a:off x="4429125" y="5975350"/>
              <a:ext cx="1530350" cy="0"/>
            </a:xfrm>
            <a:prstGeom prst="line">
              <a:avLst/>
            </a:prstGeom>
            <a:noFill/>
            <a:ln w="9525">
              <a:solidFill>
                <a:srgbClr val="000000"/>
              </a:solidFill>
              <a:round/>
              <a:headEnd type="arrow" w="lg" len="lg"/>
              <a:tailEnd type="arrow" w="lg" len="lg"/>
            </a:ln>
            <a:extLst>
              <a:ext uri="{909E8E84-426E-40DD-AFC4-6F175D3DCCD1}">
                <a14:hiddenFill xmlns:a14="http://schemas.microsoft.com/office/drawing/2010/main">
                  <a:noFill/>
                </a14:hiddenFill>
              </a:ext>
            </a:extLst>
          </p:spPr>
          <p:txBody>
            <a:bodyPr lIns="74295" tIns="8890" rIns="74295" bIns="8890"/>
            <a:lstStyle/>
            <a:p>
              <a:endParaRPr lang="ja-JP" altLang="en-US" sz="600">
                <a:latin typeface="Meiryo UI" panose="020B0604030504040204" pitchFamily="50" charset="-128"/>
                <a:ea typeface="Meiryo UI" panose="020B0604030504040204" pitchFamily="50" charset="-128"/>
              </a:endParaRPr>
            </a:p>
          </p:txBody>
        </p:sp>
        <p:sp>
          <p:nvSpPr>
            <p:cNvPr id="28" name="Text Box 18"/>
            <p:cNvSpPr txBox="1">
              <a:spLocks noChangeArrowheads="1"/>
            </p:cNvSpPr>
            <p:nvPr/>
          </p:nvSpPr>
          <p:spPr bwMode="auto">
            <a:xfrm>
              <a:off x="2987674" y="6021389"/>
              <a:ext cx="2427619" cy="52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algn="just" eaLnBrk="1" hangingPunct="1">
                <a:spcBef>
                  <a:spcPct val="0"/>
                </a:spcBef>
                <a:buFontTx/>
                <a:buNone/>
              </a:pPr>
              <a:r>
                <a:rPr lang="en-US" altLang="ja-JP" sz="1000" b="1" dirty="0">
                  <a:solidFill>
                    <a:srgbClr val="FF3300"/>
                  </a:solidFill>
                  <a:latin typeface="Meiryo UI" panose="020B0604030504040204" pitchFamily="50" charset="-128"/>
                  <a:ea typeface="Meiryo UI" panose="020B0604030504040204" pitchFamily="50" charset="-128"/>
                </a:rPr>
                <a:t>0.4mm</a:t>
              </a:r>
              <a:endParaRPr lang="en-US" altLang="ja-JP" sz="1000" dirty="0">
                <a:solidFill>
                  <a:srgbClr val="FF3300"/>
                </a:solidFill>
                <a:latin typeface="Meiryo UI" panose="020B0604030504040204" pitchFamily="50" charset="-128"/>
                <a:ea typeface="Meiryo UI" panose="020B0604030504040204" pitchFamily="50" charset="-128"/>
              </a:endParaRPr>
            </a:p>
          </p:txBody>
        </p:sp>
        <p:sp>
          <p:nvSpPr>
            <p:cNvPr id="29" name="Text Box 19"/>
            <p:cNvSpPr txBox="1">
              <a:spLocks noChangeArrowheads="1"/>
            </p:cNvSpPr>
            <p:nvPr/>
          </p:nvSpPr>
          <p:spPr bwMode="auto">
            <a:xfrm>
              <a:off x="4716463" y="5300662"/>
              <a:ext cx="2015777" cy="57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algn="just" eaLnBrk="1" hangingPunct="1">
                <a:spcBef>
                  <a:spcPct val="0"/>
                </a:spcBef>
                <a:buFontTx/>
                <a:buNone/>
              </a:pPr>
              <a:r>
                <a:rPr lang="en-US" altLang="ja-JP" sz="1000" b="1" dirty="0">
                  <a:solidFill>
                    <a:srgbClr val="FF3300"/>
                  </a:solidFill>
                  <a:latin typeface="Meiryo UI" panose="020B0604030504040204" pitchFamily="50" charset="-128"/>
                  <a:ea typeface="Meiryo UI" panose="020B0604030504040204" pitchFamily="50" charset="-128"/>
                </a:rPr>
                <a:t>1.3mm</a:t>
              </a:r>
              <a:endParaRPr lang="en-US" altLang="ja-JP" sz="1000" dirty="0">
                <a:solidFill>
                  <a:srgbClr val="FF3300"/>
                </a:solidFill>
                <a:latin typeface="Meiryo UI" panose="020B0604030504040204" pitchFamily="50" charset="-128"/>
                <a:ea typeface="Meiryo UI" panose="020B0604030504040204" pitchFamily="50" charset="-128"/>
              </a:endParaRPr>
            </a:p>
          </p:txBody>
        </p:sp>
        <p:sp>
          <p:nvSpPr>
            <p:cNvPr id="30" name="Line 24"/>
            <p:cNvSpPr>
              <a:spLocks noChangeShapeType="1"/>
            </p:cNvSpPr>
            <p:nvPr/>
          </p:nvSpPr>
          <p:spPr bwMode="auto">
            <a:xfrm flipV="1">
              <a:off x="3635375" y="5972175"/>
              <a:ext cx="531813" cy="265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600">
                <a:latin typeface="Meiryo UI" panose="020B0604030504040204" pitchFamily="50" charset="-128"/>
                <a:ea typeface="Meiryo UI" panose="020B0604030504040204" pitchFamily="50" charset="-128"/>
              </a:endParaRPr>
            </a:p>
          </p:txBody>
        </p:sp>
        <p:sp>
          <p:nvSpPr>
            <p:cNvPr id="31" name="Text Box 28"/>
            <p:cNvSpPr txBox="1">
              <a:spLocks noChangeArrowheads="1"/>
            </p:cNvSpPr>
            <p:nvPr/>
          </p:nvSpPr>
          <p:spPr bwMode="auto">
            <a:xfrm>
              <a:off x="-437546" y="2853530"/>
              <a:ext cx="566878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Times" charset="0"/>
                  <a:ea typeface="Osaka" charset="-128"/>
                </a:defRPr>
              </a:lvl1pPr>
              <a:lvl2pPr marL="742950" indent="-285750" eaLnBrk="0" hangingPunct="0">
                <a:spcBef>
                  <a:spcPct val="20000"/>
                </a:spcBef>
                <a:buChar char="–"/>
                <a:defRPr kumimoji="1" sz="2800">
                  <a:solidFill>
                    <a:schemeClr val="tx1"/>
                  </a:solidFill>
                  <a:latin typeface="Times" charset="0"/>
                  <a:ea typeface="Osaka" charset="-128"/>
                </a:defRPr>
              </a:lvl2pPr>
              <a:lvl3pPr marL="1143000" indent="-228600" eaLnBrk="0" hangingPunct="0">
                <a:spcBef>
                  <a:spcPct val="20000"/>
                </a:spcBef>
                <a:buChar char="•"/>
                <a:defRPr kumimoji="1" sz="2400">
                  <a:solidFill>
                    <a:schemeClr val="tx1"/>
                  </a:solidFill>
                  <a:latin typeface="Times" charset="0"/>
                  <a:ea typeface="Osaka" charset="-128"/>
                </a:defRPr>
              </a:lvl3pPr>
              <a:lvl4pPr marL="1600200" indent="-228600" eaLnBrk="0" hangingPunct="0">
                <a:spcBef>
                  <a:spcPct val="20000"/>
                </a:spcBef>
                <a:buChar char="–"/>
                <a:defRPr kumimoji="1" sz="2000">
                  <a:solidFill>
                    <a:schemeClr val="tx1"/>
                  </a:solidFill>
                  <a:latin typeface="Times" charset="0"/>
                  <a:ea typeface="Osaka" charset="-128"/>
                </a:defRPr>
              </a:lvl4pPr>
              <a:lvl5pPr marL="2057400" indent="-228600" eaLnBrk="0" hangingPunct="0">
                <a:spcBef>
                  <a:spcPct val="20000"/>
                </a:spcBef>
                <a:buChar char="»"/>
                <a:defRPr kumimoji="1" sz="2000">
                  <a:solidFill>
                    <a:schemeClr val="tx1"/>
                  </a:solidFill>
                  <a:latin typeface="Times"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charset="0"/>
                  <a:ea typeface="Osaka" charset="-128"/>
                </a:defRPr>
              </a:lvl9pPr>
            </a:lstStyle>
            <a:p>
              <a:pPr algn="just" eaLnBrk="1" hangingPunct="1">
                <a:spcBef>
                  <a:spcPct val="0"/>
                </a:spcBef>
                <a:buFontTx/>
                <a:buNone/>
              </a:pPr>
              <a:r>
                <a:rPr lang="ja-JP" altLang="en-US" sz="1000" b="1" dirty="0">
                  <a:latin typeface="Meiryo UI" panose="020B0604030504040204" pitchFamily="50" charset="-128"/>
                  <a:ea typeface="Meiryo UI" panose="020B0604030504040204" pitchFamily="50" charset="-128"/>
                </a:rPr>
                <a:t>平均細孔径：</a:t>
              </a:r>
              <a:r>
                <a:rPr lang="en-US" altLang="ja-JP" sz="1000" b="1" dirty="0">
                  <a:latin typeface="Meiryo UI" panose="020B0604030504040204" pitchFamily="50" charset="-128"/>
                  <a:ea typeface="Meiryo UI" panose="020B0604030504040204" pitchFamily="50" charset="-128"/>
                </a:rPr>
                <a:t>0.1μm</a:t>
              </a:r>
              <a:endParaRPr lang="en-US" altLang="ja-JP" sz="1000" dirty="0">
                <a:latin typeface="Meiryo UI" panose="020B0604030504040204" pitchFamily="50" charset="-128"/>
                <a:ea typeface="Meiryo UI" panose="020B0604030504040204" pitchFamily="50" charset="-128"/>
              </a:endParaRPr>
            </a:p>
          </p:txBody>
        </p:sp>
      </p:grpSp>
      <p:sp>
        <p:nvSpPr>
          <p:cNvPr id="32" name="Rectangle 3"/>
          <p:cNvSpPr txBox="1">
            <a:spLocks noChangeArrowheads="1"/>
          </p:cNvSpPr>
          <p:nvPr/>
        </p:nvSpPr>
        <p:spPr>
          <a:xfrm>
            <a:off x="4282893" y="3696825"/>
            <a:ext cx="2197171" cy="512623"/>
          </a:xfrm>
          <a:prstGeom prst="rect">
            <a:avLst/>
          </a:prstGeom>
        </p:spPr>
        <p:txBody>
          <a:bodyPr vert="horz" lIns="91440" tIns="45720" rIns="91440" bIns="45720" rtlCol="0" anchor="b">
            <a:no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pPr algn="ctr"/>
            <a:r>
              <a:rPr lang="ja-JP" altLang="en-US" sz="1500" b="1" dirty="0">
                <a:solidFill>
                  <a:schemeClr val="tx1"/>
                </a:solidFill>
                <a:effectLst/>
                <a:latin typeface="Meiryo UI" panose="020B0604030504040204" pitchFamily="50" charset="-128"/>
                <a:ea typeface="Meiryo UI" panose="020B0604030504040204" pitchFamily="50" charset="-128"/>
              </a:rPr>
              <a:t>ハニカム多孔質体</a:t>
            </a:r>
            <a:endParaRPr lang="en-US" altLang="ja-JP" sz="1500" b="1" dirty="0">
              <a:solidFill>
                <a:schemeClr val="tx1"/>
              </a:solidFill>
              <a:effectLst/>
              <a:latin typeface="Meiryo UI" panose="020B0604030504040204" pitchFamily="50" charset="-128"/>
              <a:ea typeface="Meiryo UI" panose="020B0604030504040204" pitchFamily="50" charset="-128"/>
            </a:endParaRPr>
          </a:p>
          <a:p>
            <a:pPr algn="ctr"/>
            <a:r>
              <a:rPr lang="ja-JP" altLang="en-US" sz="1500" dirty="0">
                <a:solidFill>
                  <a:schemeClr val="tx1"/>
                </a:solidFill>
                <a:effectLst/>
                <a:latin typeface="Meiryo UI" panose="020B0604030504040204" pitchFamily="50" charset="-128"/>
                <a:ea typeface="Meiryo UI" panose="020B0604030504040204" pitchFamily="50" charset="-128"/>
              </a:rPr>
              <a:t>（市販品：自動車の排ガス処理に利用）</a:t>
            </a:r>
          </a:p>
        </p:txBody>
      </p:sp>
      <p:sp>
        <p:nvSpPr>
          <p:cNvPr id="37" name="角丸四角形 36"/>
          <p:cNvSpPr/>
          <p:nvPr/>
        </p:nvSpPr>
        <p:spPr>
          <a:xfrm>
            <a:off x="467544" y="4831061"/>
            <a:ext cx="8278556" cy="1550267"/>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fld id="{82C842DA-6810-4529-9497-F925153453CE}" type="slidenum">
              <a:rPr kumimoji="1" lang="ja-JP" altLang="en-US" smtClean="0">
                <a:latin typeface="Meiryo UI" panose="020B0604030504040204" pitchFamily="50" charset="-128"/>
                <a:ea typeface="Meiryo UI" panose="020B0604030504040204" pitchFamily="50" charset="-128"/>
              </a:rPr>
              <a:t>7</a:t>
            </a:fld>
            <a:endParaRPr kumimoji="1" lang="ja-JP" altLang="en-US">
              <a:latin typeface="Meiryo UI" panose="020B0604030504040204" pitchFamily="50" charset="-128"/>
              <a:ea typeface="Meiryo UI" panose="020B0604030504040204" pitchFamily="50" charset="-128"/>
            </a:endParaRPr>
          </a:p>
        </p:txBody>
      </p:sp>
      <p:sp>
        <p:nvSpPr>
          <p:cNvPr id="9" name="正方形/長方形 8"/>
          <p:cNvSpPr/>
          <p:nvPr/>
        </p:nvSpPr>
        <p:spPr>
          <a:xfrm>
            <a:off x="6794757" y="4047098"/>
            <a:ext cx="2128674" cy="523220"/>
          </a:xfrm>
          <a:prstGeom prst="rect">
            <a:avLst/>
          </a:prstGeom>
        </p:spPr>
        <p:txBody>
          <a:bodyPr wrap="square">
            <a:spAutoFit/>
          </a:bodyPr>
          <a:lstStyle/>
          <a:p>
            <a:pPr algn="ctr">
              <a:spcBef>
                <a:spcPct val="0"/>
              </a:spcBef>
            </a:pPr>
            <a:r>
              <a:rPr lang="ja-JP" altLang="en-US" sz="1400" b="1" dirty="0">
                <a:latin typeface="Meiryo UI" panose="020B0604030504040204" pitchFamily="50" charset="-128"/>
                <a:ea typeface="Meiryo UI" panose="020B0604030504040204" pitchFamily="50" charset="-128"/>
              </a:rPr>
              <a:t>ハニカム多孔質体により冷却時間が</a:t>
            </a:r>
            <a:r>
              <a:rPr lang="en-US" altLang="ja-JP" sz="1400" b="1" dirty="0">
                <a:latin typeface="Meiryo UI" panose="020B0604030504040204" pitchFamily="50" charset="-128"/>
                <a:ea typeface="Meiryo UI" panose="020B0604030504040204" pitchFamily="50" charset="-128"/>
              </a:rPr>
              <a:t>1/60</a:t>
            </a:r>
            <a:r>
              <a:rPr lang="ja-JP" altLang="en-US" sz="1400" b="1" dirty="0">
                <a:latin typeface="Meiryo UI" panose="020B0604030504040204" pitchFamily="50" charset="-128"/>
                <a:ea typeface="Meiryo UI" panose="020B0604030504040204" pitchFamily="50" charset="-128"/>
              </a:rPr>
              <a:t>に短縮！</a:t>
            </a:r>
            <a:endParaRPr lang="en-US" altLang="ja-JP" sz="1400" b="1" dirty="0">
              <a:latin typeface="Meiryo UI" panose="020B0604030504040204" pitchFamily="50" charset="-128"/>
              <a:ea typeface="Meiryo UI" panose="020B0604030504040204" pitchFamily="50" charset="-128"/>
            </a:endParaRPr>
          </a:p>
        </p:txBody>
      </p:sp>
      <p:sp>
        <p:nvSpPr>
          <p:cNvPr id="36" name="タイトル 1">
            <a:extLst>
              <a:ext uri="{FF2B5EF4-FFF2-40B4-BE49-F238E27FC236}">
                <a16:creationId xmlns:a16="http://schemas.microsoft.com/office/drawing/2014/main" id="{62CD6F26-8B7E-4331-9302-86EC5E991E16}"/>
              </a:ext>
            </a:extLst>
          </p:cNvPr>
          <p:cNvSpPr txBox="1">
            <a:spLocks/>
          </p:cNvSpPr>
          <p:nvPr/>
        </p:nvSpPr>
        <p:spPr>
          <a:xfrm>
            <a:off x="971600" y="116632"/>
            <a:ext cx="7056784" cy="994122"/>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ja-JP" altLang="en-US" dirty="0">
                <a:solidFill>
                  <a:schemeClr val="tx1"/>
                </a:solidFill>
                <a:effectLst/>
                <a:latin typeface="Meiryo UI" panose="020B0604030504040204" pitchFamily="50" charset="-128"/>
                <a:ea typeface="Meiryo UI" panose="020B0604030504040204" pitchFamily="50" charset="-128"/>
              </a:rPr>
              <a:t>①多孔質体を用いた高性能冷却の物理と応用</a:t>
            </a:r>
            <a:br>
              <a:rPr lang="en-US" altLang="ja-JP" dirty="0">
                <a:solidFill>
                  <a:schemeClr val="tx1"/>
                </a:solidFill>
                <a:effectLst/>
                <a:latin typeface="Meiryo UI" panose="020B0604030504040204" pitchFamily="50" charset="-128"/>
                <a:ea typeface="Meiryo UI" panose="020B0604030504040204" pitchFamily="50" charset="-128"/>
              </a:rPr>
            </a:br>
            <a:r>
              <a:rPr lang="ja-JP" altLang="en-US" sz="2400" dirty="0">
                <a:solidFill>
                  <a:schemeClr val="tx1"/>
                </a:solidFill>
                <a:effectLst/>
                <a:latin typeface="Meiryo UI" panose="020B0604030504040204" pitchFamily="50" charset="-128"/>
                <a:ea typeface="Meiryo UI" panose="020B0604030504040204" pitchFamily="50" charset="-128"/>
              </a:rPr>
              <a:t>①</a:t>
            </a:r>
            <a:r>
              <a:rPr lang="en-US" altLang="ja-JP" sz="2400" dirty="0">
                <a:solidFill>
                  <a:schemeClr val="tx1"/>
                </a:solidFill>
                <a:effectLst/>
                <a:latin typeface="Meiryo UI" panose="020B0604030504040204" pitchFamily="50" charset="-128"/>
                <a:ea typeface="Meiryo UI" panose="020B0604030504040204" pitchFamily="50" charset="-128"/>
              </a:rPr>
              <a:t>-3 </a:t>
            </a:r>
            <a:r>
              <a:rPr lang="ja-JP" altLang="en-US" sz="2400" dirty="0">
                <a:solidFill>
                  <a:schemeClr val="tx1"/>
                </a:solidFill>
                <a:effectLst/>
                <a:latin typeface="Meiryo UI" panose="020B0604030504040204" pitchFamily="50" charset="-128"/>
                <a:ea typeface="Meiryo UI" panose="020B0604030504040204" pitchFamily="50" charset="-128"/>
              </a:rPr>
              <a:t>　超高温体の急速冷却</a:t>
            </a:r>
            <a:endParaRPr lang="ja-JP" altLang="en-US" dirty="0">
              <a:solidFill>
                <a:schemeClr val="tx1"/>
              </a:solidFill>
              <a:effectLst/>
              <a:latin typeface="Meiryo UI" panose="020B0604030504040204" pitchFamily="50" charset="-128"/>
              <a:ea typeface="Meiryo UI" panose="020B0604030504040204" pitchFamily="50" charset="-128"/>
            </a:endParaRPr>
          </a:p>
        </p:txBody>
      </p:sp>
      <p:sp>
        <p:nvSpPr>
          <p:cNvPr id="39" name="正方形/長方形 38">
            <a:extLst>
              <a:ext uri="{FF2B5EF4-FFF2-40B4-BE49-F238E27FC236}">
                <a16:creationId xmlns:a16="http://schemas.microsoft.com/office/drawing/2014/main" id="{237C30E1-38E3-4A4B-8FA8-918ED8C6BF73}"/>
              </a:ext>
            </a:extLst>
          </p:cNvPr>
          <p:cNvSpPr/>
          <p:nvPr/>
        </p:nvSpPr>
        <p:spPr>
          <a:xfrm>
            <a:off x="2510569" y="2054356"/>
            <a:ext cx="2230098" cy="707886"/>
          </a:xfrm>
          <a:prstGeom prst="rect">
            <a:avLst/>
          </a:prstGeom>
        </p:spPr>
        <p:txBody>
          <a:bodyPr wrap="none">
            <a:spAutoFit/>
          </a:bodyPr>
          <a:lstStyle/>
          <a:p>
            <a:pPr algn="ctr">
              <a:spcBef>
                <a:spcPct val="0"/>
              </a:spcBef>
            </a:pPr>
            <a:r>
              <a:rPr lang="ja-JP" altLang="en-US" sz="1600" dirty="0">
                <a:latin typeface="Meiryo UI" panose="020B0604030504040204" pitchFamily="50" charset="-128"/>
                <a:ea typeface="Meiryo UI" panose="020B0604030504040204" pitchFamily="50" charset="-128"/>
              </a:rPr>
              <a:t>毛細管現象の活用</a:t>
            </a:r>
            <a:endParaRPr lang="en-US" altLang="ja-JP" sz="1600" dirty="0">
              <a:latin typeface="Meiryo UI" panose="020B0604030504040204" pitchFamily="50" charset="-128"/>
              <a:ea typeface="Meiryo UI" panose="020B0604030504040204" pitchFamily="50" charset="-128"/>
            </a:endParaRPr>
          </a:p>
          <a:p>
            <a:pPr>
              <a:spcBef>
                <a:spcPct val="0"/>
              </a:spcBef>
            </a:pPr>
            <a:r>
              <a:rPr lang="ja-JP" altLang="en-US" sz="1200" dirty="0">
                <a:latin typeface="Meiryo UI" panose="020B0604030504040204" pitchFamily="50" charset="-128"/>
                <a:ea typeface="Meiryo UI" panose="020B0604030504040204" pitchFamily="50" charset="-128"/>
              </a:rPr>
              <a:t>（</a:t>
            </a:r>
            <a:r>
              <a:rPr lang="ja-JP" altLang="ja-JP" sz="1200" dirty="0">
                <a:latin typeface="Meiryo UI" panose="020B0604030504040204" pitchFamily="50" charset="-128"/>
                <a:ea typeface="Meiryo UI" panose="020B0604030504040204" pitchFamily="50" charset="-128"/>
              </a:rPr>
              <a:t>細孔径が</a:t>
            </a:r>
            <a:r>
              <a:rPr lang="en-US" altLang="ja-JP" sz="1200" dirty="0">
                <a:latin typeface="Meiryo UI" panose="020B0604030504040204" pitchFamily="50" charset="-128"/>
                <a:ea typeface="Meiryo UI" panose="020B0604030504040204" pitchFamily="50" charset="-128"/>
              </a:rPr>
              <a:t>0.1</a:t>
            </a:r>
            <a:r>
              <a:rPr lang="ja-JP" altLang="ja-JP" sz="1200" dirty="0">
                <a:latin typeface="Meiryo UI" panose="020B0604030504040204" pitchFamily="50" charset="-128"/>
                <a:ea typeface="Meiryo UI" panose="020B0604030504040204" pitchFamily="50" charset="-128"/>
              </a:rPr>
              <a:t>μ</a:t>
            </a:r>
            <a:r>
              <a:rPr lang="en-US" altLang="ja-JP" sz="1200" dirty="0">
                <a:latin typeface="Meiryo UI" panose="020B0604030504040204" pitchFamily="50" charset="-128"/>
                <a:ea typeface="Meiryo UI" panose="020B0604030504040204" pitchFamily="50" charset="-128"/>
              </a:rPr>
              <a:t>m</a:t>
            </a:r>
            <a:r>
              <a:rPr lang="ja-JP" altLang="ja-JP" sz="1200" dirty="0">
                <a:latin typeface="Meiryo UI" panose="020B0604030504040204" pitchFamily="50" charset="-128"/>
                <a:ea typeface="Meiryo UI" panose="020B0604030504040204" pitchFamily="50" charset="-128"/>
              </a:rPr>
              <a:t>の</a:t>
            </a:r>
            <a:r>
              <a:rPr lang="ja-JP" altLang="en-US" sz="1200" dirty="0">
                <a:latin typeface="Meiryo UI" panose="020B0604030504040204" pitchFamily="50" charset="-128"/>
                <a:ea typeface="Meiryo UI" panose="020B0604030504040204" pitchFamily="50" charset="-128"/>
              </a:rPr>
              <a:t>時</a:t>
            </a:r>
            <a:endParaRPr lang="en-US" altLang="ja-JP" sz="1200" dirty="0">
              <a:latin typeface="Meiryo UI" panose="020B0604030504040204" pitchFamily="50" charset="-128"/>
              <a:ea typeface="Meiryo UI" panose="020B0604030504040204" pitchFamily="50" charset="-128"/>
            </a:endParaRPr>
          </a:p>
          <a:p>
            <a:pPr algn="ctr">
              <a:spcBef>
                <a:spcPct val="0"/>
              </a:spcBef>
            </a:pPr>
            <a:r>
              <a:rPr lang="ja-JP" altLang="en-US" sz="1200" dirty="0">
                <a:solidFill>
                  <a:srgbClr val="FF0000"/>
                </a:solidFill>
                <a:latin typeface="Meiryo UI" panose="020B0604030504040204" pitchFamily="50" charset="-128"/>
                <a:ea typeface="Meiryo UI" panose="020B0604030504040204" pitchFamily="50" charset="-128"/>
              </a:rPr>
              <a:t>吸い上げ高さ：</a:t>
            </a:r>
            <a:r>
              <a:rPr lang="en-US" altLang="ja-JP" sz="1200" dirty="0">
                <a:solidFill>
                  <a:srgbClr val="FF0000"/>
                </a:solidFill>
                <a:latin typeface="Meiryo UI" panose="020B0604030504040204" pitchFamily="50" charset="-128"/>
                <a:ea typeface="Meiryo UI" panose="020B0604030504040204" pitchFamily="50" charset="-128"/>
              </a:rPr>
              <a:t>100mH</a:t>
            </a:r>
            <a:r>
              <a:rPr lang="en-US" altLang="ja-JP" sz="1200" baseline="-25000" dirty="0">
                <a:solidFill>
                  <a:srgbClr val="FF0000"/>
                </a:solidFill>
                <a:latin typeface="Meiryo UI" panose="020B0604030504040204" pitchFamily="50" charset="-128"/>
                <a:ea typeface="Meiryo UI" panose="020B0604030504040204" pitchFamily="50" charset="-128"/>
              </a:rPr>
              <a:t>2</a:t>
            </a:r>
            <a:r>
              <a:rPr lang="en-US" altLang="ja-JP" sz="1200" dirty="0">
                <a:solidFill>
                  <a:srgbClr val="FF0000"/>
                </a:solidFill>
                <a:latin typeface="Meiryo UI" panose="020B0604030504040204" pitchFamily="50" charset="-128"/>
                <a:ea typeface="Meiryo UI" panose="020B0604030504040204" pitchFamily="50" charset="-128"/>
              </a:rPr>
              <a:t>O</a:t>
            </a:r>
            <a:r>
              <a:rPr lang="ja-JP" altLang="en-US" sz="1200" dirty="0">
                <a:solidFill>
                  <a:srgbClr val="FF0000"/>
                </a:solidFill>
                <a:latin typeface="Meiryo UI" panose="020B0604030504040204" pitchFamily="50" charset="-128"/>
                <a:ea typeface="Meiryo UI" panose="020B0604030504040204" pitchFamily="50" charset="-128"/>
              </a:rPr>
              <a:t>）</a:t>
            </a:r>
            <a:endParaRPr lang="ja-JP" altLang="en-US" sz="1400" b="1" dirty="0">
              <a:solidFill>
                <a:srgbClr val="FF0000"/>
              </a:solidFill>
              <a:latin typeface="Meiryo UI" panose="020B0604030504040204" pitchFamily="50" charset="-128"/>
              <a:ea typeface="Meiryo UI" panose="020B0604030504040204" pitchFamily="50" charset="-128"/>
            </a:endParaRPr>
          </a:p>
        </p:txBody>
      </p:sp>
      <p:sp>
        <p:nvSpPr>
          <p:cNvPr id="41" name="正方形/長方形 40">
            <a:extLst>
              <a:ext uri="{FF2B5EF4-FFF2-40B4-BE49-F238E27FC236}">
                <a16:creationId xmlns:a16="http://schemas.microsoft.com/office/drawing/2014/main" id="{962CFB94-003A-4421-9DDC-D0B894A69637}"/>
              </a:ext>
            </a:extLst>
          </p:cNvPr>
          <p:cNvSpPr/>
          <p:nvPr/>
        </p:nvSpPr>
        <p:spPr>
          <a:xfrm>
            <a:off x="218359" y="3400180"/>
            <a:ext cx="2562810" cy="584775"/>
          </a:xfrm>
          <a:prstGeom prst="rect">
            <a:avLst/>
          </a:prstGeom>
        </p:spPr>
        <p:txBody>
          <a:bodyPr wrap="square">
            <a:spAutoFit/>
          </a:bodyPr>
          <a:lstStyle/>
          <a:p>
            <a:pPr algn="ctr">
              <a:spcBef>
                <a:spcPct val="0"/>
              </a:spcBef>
            </a:pPr>
            <a:r>
              <a:rPr lang="ja-JP" altLang="en-US" sz="1600" b="1" kern="0" dirty="0">
                <a:solidFill>
                  <a:srgbClr val="FF0000"/>
                </a:solidFill>
                <a:latin typeface="Meiryo UI" panose="020B0604030504040204" pitchFamily="50" charset="-128"/>
                <a:ea typeface="Meiryo UI" panose="020B0604030504040204" pitchFamily="50" charset="-128"/>
              </a:rPr>
              <a:t>高温</a:t>
            </a:r>
            <a:r>
              <a:rPr lang="ja-JP" altLang="en-US" sz="1600" kern="0" dirty="0">
                <a:solidFill>
                  <a:srgbClr val="000000"/>
                </a:solidFill>
                <a:latin typeface="Meiryo UI" panose="020B0604030504040204" pitchFamily="50" charset="-128"/>
                <a:ea typeface="Meiryo UI" panose="020B0604030504040204" pitchFamily="50" charset="-128"/>
              </a:rPr>
              <a:t>となった原子炉容器を</a:t>
            </a:r>
            <a:r>
              <a:rPr lang="ja-JP" altLang="en-US" sz="1600" b="1" kern="0" dirty="0">
                <a:solidFill>
                  <a:srgbClr val="FF0000"/>
                </a:solidFill>
                <a:latin typeface="Meiryo UI" panose="020B0604030504040204" pitchFamily="50" charset="-128"/>
                <a:ea typeface="Meiryo UI" panose="020B0604030504040204" pitchFamily="50" charset="-128"/>
              </a:rPr>
              <a:t>短時間冷却</a:t>
            </a:r>
            <a:r>
              <a:rPr lang="ja-JP" altLang="en-US" sz="1600" dirty="0">
                <a:latin typeface="Meiryo UI" panose="020B0604030504040204" pitchFamily="50" charset="-128"/>
                <a:ea typeface="Meiryo UI" panose="020B0604030504040204" pitchFamily="50" charset="-128"/>
              </a:rPr>
              <a:t>の必要性</a:t>
            </a:r>
            <a:endParaRPr lang="ja-JP" altLang="en-US" sz="1400" b="1" dirty="0">
              <a:solidFill>
                <a:srgbClr val="FF0000"/>
              </a:solidFill>
              <a:latin typeface="Meiryo UI" panose="020B0604030504040204" pitchFamily="50" charset="-128"/>
              <a:ea typeface="Meiryo UI" panose="020B0604030504040204" pitchFamily="50" charset="-128"/>
            </a:endParaRPr>
          </a:p>
        </p:txBody>
      </p:sp>
      <p:sp>
        <p:nvSpPr>
          <p:cNvPr id="42" name="Rectangle 3">
            <a:extLst>
              <a:ext uri="{FF2B5EF4-FFF2-40B4-BE49-F238E27FC236}">
                <a16:creationId xmlns:a16="http://schemas.microsoft.com/office/drawing/2014/main" id="{14B737CD-F8A9-4224-A0E9-00D6B400BF62}"/>
              </a:ext>
            </a:extLst>
          </p:cNvPr>
          <p:cNvSpPr txBox="1">
            <a:spLocks noChangeArrowheads="1"/>
          </p:cNvSpPr>
          <p:nvPr/>
        </p:nvSpPr>
        <p:spPr>
          <a:xfrm>
            <a:off x="403350" y="1509979"/>
            <a:ext cx="1331520" cy="571501"/>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en-US" altLang="ja-JP" sz="2000" b="1" dirty="0">
                <a:solidFill>
                  <a:schemeClr val="tx1"/>
                </a:solidFill>
                <a:effectLst/>
                <a:latin typeface="Meiryo UI" panose="020B0604030504040204" pitchFamily="50" charset="-128"/>
                <a:ea typeface="Meiryo UI" panose="020B0604030504040204" pitchFamily="50" charset="-128"/>
              </a:rPr>
              <a:t>a)</a:t>
            </a:r>
            <a:r>
              <a:rPr lang="ja-JP" altLang="en-US" sz="2000" b="1" dirty="0">
                <a:solidFill>
                  <a:schemeClr val="tx1"/>
                </a:solidFill>
                <a:effectLst/>
                <a:latin typeface="Meiryo UI" panose="020B0604030504040204" pitchFamily="50" charset="-128"/>
                <a:ea typeface="Meiryo UI" panose="020B0604030504040204" pitchFamily="50" charset="-128"/>
              </a:rPr>
              <a:t>背景</a:t>
            </a:r>
          </a:p>
        </p:txBody>
      </p:sp>
      <p:sp>
        <p:nvSpPr>
          <p:cNvPr id="53" name="矢印: 下 52">
            <a:extLst>
              <a:ext uri="{FF2B5EF4-FFF2-40B4-BE49-F238E27FC236}">
                <a16:creationId xmlns:a16="http://schemas.microsoft.com/office/drawing/2014/main" id="{1C0842D3-8D75-4A8B-9BB6-438AF44030C0}"/>
              </a:ext>
            </a:extLst>
          </p:cNvPr>
          <p:cNvSpPr/>
          <p:nvPr/>
        </p:nvSpPr>
        <p:spPr>
          <a:xfrm>
            <a:off x="1250236" y="3988894"/>
            <a:ext cx="385565" cy="345621"/>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1FB1337F-36C8-4CC8-88FC-809799F5BFCB}"/>
              </a:ext>
            </a:extLst>
          </p:cNvPr>
          <p:cNvSpPr/>
          <p:nvPr/>
        </p:nvSpPr>
        <p:spPr>
          <a:xfrm>
            <a:off x="10550" y="4350151"/>
            <a:ext cx="2978428" cy="338554"/>
          </a:xfrm>
          <a:prstGeom prst="rect">
            <a:avLst/>
          </a:prstGeom>
        </p:spPr>
        <p:txBody>
          <a:bodyPr wrap="square">
            <a:spAutoFit/>
          </a:bodyPr>
          <a:lstStyle/>
          <a:p>
            <a:pPr algn="ctr">
              <a:spcBef>
                <a:spcPct val="0"/>
              </a:spcBef>
            </a:pPr>
            <a:r>
              <a:rPr lang="ja-JP" altLang="en-US" sz="1600" dirty="0">
                <a:latin typeface="Meiryo UI" panose="020B0604030504040204" pitchFamily="50" charset="-128"/>
                <a:ea typeface="Meiryo UI" panose="020B0604030504040204" pitchFamily="50" charset="-128"/>
              </a:rPr>
              <a:t>ブラックアウト時にも冷却可能？</a:t>
            </a:r>
            <a:endParaRPr lang="ja-JP" altLang="en-US" sz="1400" b="1" dirty="0">
              <a:solidFill>
                <a:srgbClr val="FF0000"/>
              </a:solidFill>
              <a:latin typeface="Meiryo UI" panose="020B0604030504040204" pitchFamily="50" charset="-128"/>
              <a:ea typeface="Meiryo UI" panose="020B0604030504040204" pitchFamily="50" charset="-128"/>
            </a:endParaRPr>
          </a:p>
        </p:txBody>
      </p:sp>
      <p:sp>
        <p:nvSpPr>
          <p:cNvPr id="55" name="Rectangle 3">
            <a:extLst>
              <a:ext uri="{FF2B5EF4-FFF2-40B4-BE49-F238E27FC236}">
                <a16:creationId xmlns:a16="http://schemas.microsoft.com/office/drawing/2014/main" id="{54BC3034-8820-49C3-BC46-0FF9E46897CD}"/>
              </a:ext>
            </a:extLst>
          </p:cNvPr>
          <p:cNvSpPr txBox="1">
            <a:spLocks noChangeArrowheads="1"/>
          </p:cNvSpPr>
          <p:nvPr/>
        </p:nvSpPr>
        <p:spPr>
          <a:xfrm>
            <a:off x="2510569" y="1515275"/>
            <a:ext cx="1603271" cy="571501"/>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en-US" altLang="ja-JP" sz="2000" b="1" dirty="0">
                <a:solidFill>
                  <a:schemeClr val="tx1"/>
                </a:solidFill>
                <a:effectLst/>
                <a:latin typeface="Meiryo UI" panose="020B0604030504040204" pitchFamily="50" charset="-128"/>
                <a:ea typeface="Meiryo UI" panose="020B0604030504040204" pitchFamily="50" charset="-128"/>
              </a:rPr>
              <a:t>b)</a:t>
            </a:r>
            <a:r>
              <a:rPr lang="ja-JP" altLang="en-US" sz="2000" b="1" dirty="0">
                <a:solidFill>
                  <a:schemeClr val="tx1"/>
                </a:solidFill>
                <a:effectLst/>
                <a:latin typeface="Meiryo UI" panose="020B0604030504040204" pitchFamily="50" charset="-128"/>
                <a:ea typeface="Meiryo UI" panose="020B0604030504040204" pitchFamily="50" charset="-128"/>
              </a:rPr>
              <a:t>アイディア</a:t>
            </a:r>
          </a:p>
        </p:txBody>
      </p:sp>
      <p:sp>
        <p:nvSpPr>
          <p:cNvPr id="56" name="Rectangle 3">
            <a:extLst>
              <a:ext uri="{FF2B5EF4-FFF2-40B4-BE49-F238E27FC236}">
                <a16:creationId xmlns:a16="http://schemas.microsoft.com/office/drawing/2014/main" id="{E163D2F3-77CB-438A-8C43-0A1D74A67584}"/>
              </a:ext>
            </a:extLst>
          </p:cNvPr>
          <p:cNvSpPr txBox="1">
            <a:spLocks noChangeArrowheads="1"/>
          </p:cNvSpPr>
          <p:nvPr/>
        </p:nvSpPr>
        <p:spPr>
          <a:xfrm>
            <a:off x="4494954" y="1519092"/>
            <a:ext cx="1507915" cy="571501"/>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en-US" altLang="ja-JP" sz="2000" b="1" dirty="0">
                <a:solidFill>
                  <a:schemeClr val="tx1"/>
                </a:solidFill>
                <a:effectLst/>
                <a:latin typeface="Meiryo UI" panose="020B0604030504040204" pitchFamily="50" charset="-128"/>
                <a:ea typeface="Meiryo UI" panose="020B0604030504040204" pitchFamily="50" charset="-128"/>
              </a:rPr>
              <a:t>c)</a:t>
            </a:r>
            <a:r>
              <a:rPr lang="ja-JP" altLang="en-US" sz="2000" b="1" dirty="0">
                <a:solidFill>
                  <a:schemeClr val="tx1"/>
                </a:solidFill>
                <a:effectLst/>
                <a:latin typeface="Meiryo UI" panose="020B0604030504040204" pitchFamily="50" charset="-128"/>
                <a:ea typeface="Meiryo UI" panose="020B0604030504040204" pitchFamily="50" charset="-128"/>
              </a:rPr>
              <a:t>方法</a:t>
            </a:r>
          </a:p>
        </p:txBody>
      </p:sp>
      <p:sp>
        <p:nvSpPr>
          <p:cNvPr id="57" name="Rectangle 3">
            <a:extLst>
              <a:ext uri="{FF2B5EF4-FFF2-40B4-BE49-F238E27FC236}">
                <a16:creationId xmlns:a16="http://schemas.microsoft.com/office/drawing/2014/main" id="{AD46D99F-73EA-42DF-A513-EC6D0E9C5899}"/>
              </a:ext>
            </a:extLst>
          </p:cNvPr>
          <p:cNvSpPr txBox="1">
            <a:spLocks noChangeArrowheads="1"/>
          </p:cNvSpPr>
          <p:nvPr/>
        </p:nvSpPr>
        <p:spPr>
          <a:xfrm>
            <a:off x="6615339" y="1543224"/>
            <a:ext cx="1816621" cy="571501"/>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en-US" altLang="ja-JP" sz="2000" b="1" dirty="0">
                <a:solidFill>
                  <a:schemeClr val="tx1"/>
                </a:solidFill>
                <a:effectLst/>
                <a:latin typeface="Meiryo UI" panose="020B0604030504040204" pitchFamily="50" charset="-128"/>
                <a:ea typeface="Meiryo UI" panose="020B0604030504040204" pitchFamily="50" charset="-128"/>
              </a:rPr>
              <a:t>d)</a:t>
            </a:r>
            <a:r>
              <a:rPr lang="ja-JP" altLang="en-US" sz="2000" b="1" dirty="0">
                <a:solidFill>
                  <a:schemeClr val="tx1"/>
                </a:solidFill>
                <a:effectLst/>
                <a:latin typeface="Meiryo UI" panose="020B0604030504040204" pitchFamily="50" charset="-128"/>
                <a:ea typeface="Meiryo UI" panose="020B0604030504040204" pitchFamily="50" charset="-128"/>
              </a:rPr>
              <a:t>成果</a:t>
            </a:r>
          </a:p>
        </p:txBody>
      </p:sp>
      <p:sp>
        <p:nvSpPr>
          <p:cNvPr id="59" name="正方形/長方形 58">
            <a:extLst>
              <a:ext uri="{FF2B5EF4-FFF2-40B4-BE49-F238E27FC236}">
                <a16:creationId xmlns:a16="http://schemas.microsoft.com/office/drawing/2014/main" id="{24B7F7C9-E124-4410-A8AA-0E889D7F0E9E}"/>
              </a:ext>
            </a:extLst>
          </p:cNvPr>
          <p:cNvSpPr/>
          <p:nvPr/>
        </p:nvSpPr>
        <p:spPr>
          <a:xfrm>
            <a:off x="673494" y="4797365"/>
            <a:ext cx="8263765" cy="1200329"/>
          </a:xfrm>
          <a:prstGeom prst="rect">
            <a:avLst/>
          </a:prstGeom>
        </p:spPr>
        <p:txBody>
          <a:bodyPr wrap="square">
            <a:spAutoFit/>
          </a:bodyPr>
          <a:lstStyle/>
          <a:p>
            <a:pPr marL="990600" indent="-990600" algn="just"/>
            <a:r>
              <a:rPr lang="ja-JP" altLang="en-US" sz="2400" b="0" dirty="0">
                <a:latin typeface="Meiryo UI" panose="020B0604030504040204" pitchFamily="50" charset="-128"/>
                <a:ea typeface="Meiryo UI" panose="020B0604030504040204" pitchFamily="50" charset="-128"/>
              </a:rPr>
              <a:t>目標：</a:t>
            </a:r>
            <a:endParaRPr lang="en-US" altLang="ja-JP" sz="2400" b="0" dirty="0">
              <a:latin typeface="Meiryo UI" panose="020B0604030504040204" pitchFamily="50" charset="-128"/>
              <a:ea typeface="Meiryo UI" panose="020B0604030504040204" pitchFamily="50" charset="-128"/>
            </a:endParaRPr>
          </a:p>
          <a:p>
            <a:pPr marL="990600" indent="-990600" algn="just"/>
            <a:r>
              <a:rPr lang="ja-JP" altLang="en-US" sz="2400" b="0" dirty="0">
                <a:latin typeface="Meiryo UI" panose="020B0604030504040204" pitchFamily="50" charset="-128"/>
                <a:ea typeface="Meiryo UI" panose="020B0604030504040204" pitchFamily="50" charset="-128"/>
              </a:rPr>
              <a:t>・クエンチ促進メカニズムの解明</a:t>
            </a:r>
            <a:endParaRPr lang="en-US" altLang="ja-JP" sz="2400" b="0" dirty="0">
              <a:latin typeface="Meiryo UI" panose="020B0604030504040204" pitchFamily="50" charset="-128"/>
              <a:ea typeface="Meiryo UI" panose="020B0604030504040204" pitchFamily="50" charset="-128"/>
            </a:endParaRPr>
          </a:p>
          <a:p>
            <a:pPr marL="990600" indent="-990600" algn="just"/>
            <a:r>
              <a:rPr lang="ja-JP" altLang="en-US" sz="2400" b="0" dirty="0">
                <a:latin typeface="Meiryo UI" panose="020B0604030504040204" pitchFamily="50" charset="-128"/>
                <a:ea typeface="Meiryo UI" panose="020B0604030504040204" pitchFamily="50" charset="-128"/>
              </a:rPr>
              <a:t>・最適なハニカム多孔質体の幾何性状・形状の提示</a:t>
            </a:r>
            <a:endParaRPr lang="en-US" altLang="ja-JP" sz="2400" b="0" dirty="0">
              <a:latin typeface="Meiryo UI" panose="020B0604030504040204" pitchFamily="50" charset="-128"/>
              <a:ea typeface="Meiryo UI" panose="020B0604030504040204" pitchFamily="50" charset="-128"/>
            </a:endParaRPr>
          </a:p>
        </p:txBody>
      </p:sp>
      <p:sp>
        <p:nvSpPr>
          <p:cNvPr id="61" name="正方形/長方形 60">
            <a:extLst>
              <a:ext uri="{FF2B5EF4-FFF2-40B4-BE49-F238E27FC236}">
                <a16:creationId xmlns:a16="http://schemas.microsoft.com/office/drawing/2014/main" id="{770CC081-2BAC-449B-AE17-75AC50D96BDD}"/>
              </a:ext>
            </a:extLst>
          </p:cNvPr>
          <p:cNvSpPr/>
          <p:nvPr/>
        </p:nvSpPr>
        <p:spPr>
          <a:xfrm>
            <a:off x="673494" y="5967704"/>
            <a:ext cx="7642921" cy="338554"/>
          </a:xfrm>
          <a:prstGeom prst="rect">
            <a:avLst/>
          </a:prstGeom>
        </p:spPr>
        <p:txBody>
          <a:bodyPr wrap="square">
            <a:spAutoFit/>
          </a:bodyPr>
          <a:lstStyle/>
          <a:p>
            <a:pPr marL="627063" indent="-627063" algn="just"/>
            <a:r>
              <a:rPr lang="ja-JP" altLang="en-US" sz="1600" b="0" dirty="0">
                <a:latin typeface="Meiryo UI" panose="020B0604030504040204" pitchFamily="50" charset="-128"/>
                <a:ea typeface="Meiryo UI" panose="020B0604030504040204" pitchFamily="50" charset="-128"/>
              </a:rPr>
              <a:t>適用先：原子炉事故時の緊急冷却，</a:t>
            </a:r>
            <a:r>
              <a:rPr lang="ja-JP" altLang="en-US" sz="1600" dirty="0">
                <a:solidFill>
                  <a:srgbClr val="FF0000"/>
                </a:solidFill>
                <a:latin typeface="Meiryo UI" panose="020B0604030504040204" pitchFamily="50" charset="-128"/>
                <a:ea typeface="Meiryo UI" panose="020B0604030504040204" pitchFamily="50" charset="-128"/>
              </a:rPr>
              <a:t>リニアモーターカーの起動特性の高速化</a:t>
            </a:r>
            <a:endParaRPr lang="en-US" altLang="ja-JP" sz="1600" b="0" dirty="0">
              <a:solidFill>
                <a:srgbClr val="FF0000"/>
              </a:solidFill>
              <a:latin typeface="Meiryo UI" panose="020B0604030504040204" pitchFamily="50" charset="-128"/>
              <a:ea typeface="Meiryo UI" panose="020B0604030504040204" pitchFamily="50" charset="-128"/>
            </a:endParaRPr>
          </a:p>
        </p:txBody>
      </p:sp>
      <p:sp>
        <p:nvSpPr>
          <p:cNvPr id="51" name="正方形/長方形 50">
            <a:extLst>
              <a:ext uri="{FF2B5EF4-FFF2-40B4-BE49-F238E27FC236}">
                <a16:creationId xmlns:a16="http://schemas.microsoft.com/office/drawing/2014/main" id="{5CE644AC-0237-476A-ADD7-130B454FDDC7}"/>
              </a:ext>
            </a:extLst>
          </p:cNvPr>
          <p:cNvSpPr/>
          <p:nvPr/>
        </p:nvSpPr>
        <p:spPr>
          <a:xfrm>
            <a:off x="1250236" y="1268012"/>
            <a:ext cx="6099479" cy="461665"/>
          </a:xfrm>
          <a:prstGeom prst="rect">
            <a:avLst/>
          </a:prstGeom>
          <a:noFill/>
          <a:ln w="38100">
            <a:solidFill>
              <a:srgbClr val="FF0000"/>
            </a:solidFill>
          </a:ln>
        </p:spPr>
        <p:style>
          <a:lnRef idx="0">
            <a:scrgbClr r="0" g="0" b="0"/>
          </a:lnRef>
          <a:fillRef idx="0">
            <a:scrgbClr r="0" g="0" b="0"/>
          </a:fillRef>
          <a:effectRef idx="0">
            <a:scrgbClr r="0" g="0" b="0"/>
          </a:effectRef>
          <a:fontRef idx="minor">
            <a:schemeClr val="dk1"/>
          </a:fontRef>
        </p:style>
        <p:txBody>
          <a:bodyPr wrap="square">
            <a:spAutoFit/>
          </a:bodyPr>
          <a:lstStyle/>
          <a:p>
            <a:pPr algn="ctr">
              <a:defRPr/>
            </a:pPr>
            <a:r>
              <a:rPr lang="ja-JP" altLang="en-US" sz="2400" b="1" dirty="0">
                <a:solidFill>
                  <a:schemeClr val="tx1"/>
                </a:solidFill>
                <a:latin typeface="Meiryo UI" panose="020B0604030504040204" pitchFamily="50" charset="-128"/>
                <a:ea typeface="Meiryo UI" panose="020B0604030504040204" pitchFamily="50" charset="-128"/>
              </a:rPr>
              <a:t>膜沸騰領域における高熱伝達率冷却手法</a:t>
            </a:r>
          </a:p>
        </p:txBody>
      </p:sp>
      <p:pic>
        <p:nvPicPr>
          <p:cNvPr id="2" name="図 1">
            <a:extLst>
              <a:ext uri="{FF2B5EF4-FFF2-40B4-BE49-F238E27FC236}">
                <a16:creationId xmlns:a16="http://schemas.microsoft.com/office/drawing/2014/main" id="{789C773B-10DC-4E0E-9905-4EF64ECFA513}"/>
              </a:ext>
            </a:extLst>
          </p:cNvPr>
          <p:cNvPicPr>
            <a:picLocks noChangeAspect="1"/>
          </p:cNvPicPr>
          <p:nvPr/>
        </p:nvPicPr>
        <p:blipFill>
          <a:blip r:embed="rId7"/>
          <a:stretch>
            <a:fillRect/>
          </a:stretch>
        </p:blipFill>
        <p:spPr>
          <a:xfrm>
            <a:off x="6734426" y="2577410"/>
            <a:ext cx="2197171" cy="1539481"/>
          </a:xfrm>
          <a:prstGeom prst="rect">
            <a:avLst/>
          </a:prstGeom>
        </p:spPr>
      </p:pic>
      <p:pic>
        <p:nvPicPr>
          <p:cNvPr id="3" name="図 2">
            <a:extLst>
              <a:ext uri="{FF2B5EF4-FFF2-40B4-BE49-F238E27FC236}">
                <a16:creationId xmlns:a16="http://schemas.microsoft.com/office/drawing/2014/main" id="{CCC8A561-3F05-473E-A127-8C63A6C963A8}"/>
              </a:ext>
            </a:extLst>
          </p:cNvPr>
          <p:cNvPicPr>
            <a:picLocks noChangeAspect="1"/>
          </p:cNvPicPr>
          <p:nvPr/>
        </p:nvPicPr>
        <p:blipFill>
          <a:blip r:embed="rId8"/>
          <a:stretch>
            <a:fillRect/>
          </a:stretch>
        </p:blipFill>
        <p:spPr>
          <a:xfrm>
            <a:off x="7518576" y="724410"/>
            <a:ext cx="1598237" cy="1908510"/>
          </a:xfrm>
          <a:prstGeom prst="rect">
            <a:avLst/>
          </a:prstGeom>
        </p:spPr>
      </p:pic>
      <p:pic>
        <p:nvPicPr>
          <p:cNvPr id="5" name="メディア5">
            <a:hlinkClick r:id="" action="ppaction://media"/>
            <a:extLst>
              <a:ext uri="{FF2B5EF4-FFF2-40B4-BE49-F238E27FC236}">
                <a16:creationId xmlns:a16="http://schemas.microsoft.com/office/drawing/2014/main" id="{90929C95-F57F-4397-8261-113FC79CCC5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9397" r="10545"/>
          <a:stretch/>
        </p:blipFill>
        <p:spPr>
          <a:xfrm>
            <a:off x="850032" y="2145315"/>
            <a:ext cx="1161630" cy="1189666"/>
          </a:xfrm>
          <a:prstGeom prst="rect">
            <a:avLst/>
          </a:prstGeom>
        </p:spPr>
      </p:pic>
    </p:spTree>
    <p:extLst>
      <p:ext uri="{BB962C8B-B14F-4D97-AF65-F5344CB8AC3E}">
        <p14:creationId xmlns:p14="http://schemas.microsoft.com/office/powerpoint/2010/main" val="153560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
          <p:cNvSpPr txBox="1">
            <a:spLocks noChangeArrowheads="1"/>
          </p:cNvSpPr>
          <p:nvPr/>
        </p:nvSpPr>
        <p:spPr>
          <a:xfrm>
            <a:off x="4758854" y="4162627"/>
            <a:ext cx="2197171" cy="512623"/>
          </a:xfrm>
          <a:prstGeom prst="rect">
            <a:avLst/>
          </a:prstGeom>
        </p:spPr>
        <p:txBody>
          <a:bodyPr vert="horz" lIns="91440" tIns="45720" rIns="91440" bIns="45720" rtlCol="0" anchor="b">
            <a:no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pPr algn="ctr"/>
            <a:r>
              <a:rPr lang="ja-JP" altLang="en-US" sz="1400" dirty="0">
                <a:solidFill>
                  <a:schemeClr val="tx1"/>
                </a:solidFill>
                <a:effectLst/>
                <a:latin typeface="Meiryo UI" panose="020B0604030504040204" pitchFamily="50" charset="-128"/>
                <a:ea typeface="Meiryo UI" panose="020B0604030504040204" pitchFamily="50" charset="-128"/>
              </a:rPr>
              <a:t>・過熱蒸気瞬間生成器</a:t>
            </a:r>
            <a:endParaRPr lang="en-US" altLang="ja-JP" sz="1400" dirty="0">
              <a:solidFill>
                <a:schemeClr val="tx1"/>
              </a:solidFill>
              <a:effectLst/>
              <a:latin typeface="Meiryo UI" panose="020B0604030504040204" pitchFamily="50" charset="-128"/>
              <a:ea typeface="Meiryo UI" panose="020B0604030504040204" pitchFamily="50" charset="-128"/>
            </a:endParaRPr>
          </a:p>
          <a:p>
            <a:pPr algn="ctr"/>
            <a:r>
              <a:rPr lang="ja-JP" altLang="en-US" sz="1400" dirty="0">
                <a:solidFill>
                  <a:schemeClr val="tx1"/>
                </a:solidFill>
                <a:effectLst/>
                <a:latin typeface="Meiryo UI" panose="020B0604030504040204" pitchFamily="50" charset="-128"/>
                <a:ea typeface="Meiryo UI" panose="020B0604030504040204" pitchFamily="50" charset="-128"/>
              </a:rPr>
              <a:t>（小型化容易）</a:t>
            </a:r>
            <a:endParaRPr lang="en-US" altLang="ja-JP" sz="1400" dirty="0">
              <a:solidFill>
                <a:schemeClr val="tx1"/>
              </a:solidFill>
              <a:effectLst/>
              <a:latin typeface="Meiryo UI" panose="020B0604030504040204" pitchFamily="50" charset="-128"/>
              <a:ea typeface="Meiryo UI" panose="020B0604030504040204" pitchFamily="50" charset="-128"/>
            </a:endParaRPr>
          </a:p>
        </p:txBody>
      </p:sp>
      <p:sp>
        <p:nvSpPr>
          <p:cNvPr id="37" name="角丸四角形 36"/>
          <p:cNvSpPr/>
          <p:nvPr/>
        </p:nvSpPr>
        <p:spPr>
          <a:xfrm>
            <a:off x="432722" y="4932934"/>
            <a:ext cx="8278556" cy="1953984"/>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fld id="{82C842DA-6810-4529-9497-F925153453CE}" type="slidenum">
              <a:rPr kumimoji="1" lang="ja-JP" altLang="en-US" smtClean="0">
                <a:latin typeface="Meiryo UI" panose="020B0604030504040204" pitchFamily="50" charset="-128"/>
                <a:ea typeface="Meiryo UI" panose="020B0604030504040204" pitchFamily="50" charset="-128"/>
              </a:rPr>
              <a:t>8</a:t>
            </a:fld>
            <a:endParaRPr kumimoji="1" lang="ja-JP" altLang="en-US">
              <a:latin typeface="Meiryo UI" panose="020B0604030504040204" pitchFamily="50" charset="-128"/>
              <a:ea typeface="Meiryo UI" panose="020B0604030504040204" pitchFamily="50" charset="-128"/>
            </a:endParaRPr>
          </a:p>
        </p:txBody>
      </p:sp>
      <p:sp>
        <p:nvSpPr>
          <p:cNvPr id="36" name="タイトル 1">
            <a:extLst>
              <a:ext uri="{FF2B5EF4-FFF2-40B4-BE49-F238E27FC236}">
                <a16:creationId xmlns:a16="http://schemas.microsoft.com/office/drawing/2014/main" id="{62CD6F26-8B7E-4331-9302-86EC5E991E16}"/>
              </a:ext>
            </a:extLst>
          </p:cNvPr>
          <p:cNvSpPr txBox="1">
            <a:spLocks/>
          </p:cNvSpPr>
          <p:nvPr/>
        </p:nvSpPr>
        <p:spPr>
          <a:xfrm>
            <a:off x="1060813" y="85759"/>
            <a:ext cx="7670884" cy="994122"/>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ja-JP" altLang="en-US" dirty="0">
                <a:solidFill>
                  <a:schemeClr val="tx1"/>
                </a:solidFill>
                <a:effectLst/>
                <a:latin typeface="Meiryo UI" panose="020B0604030504040204" pitchFamily="50" charset="-128"/>
                <a:ea typeface="Meiryo UI" panose="020B0604030504040204" pitchFamily="50" charset="-128"/>
              </a:rPr>
              <a:t>②含水多孔質体を用いた</a:t>
            </a:r>
            <a:r>
              <a:rPr lang="ja-JP" altLang="en-US" dirty="0">
                <a:solidFill>
                  <a:srgbClr val="FF0000"/>
                </a:solidFill>
                <a:effectLst/>
                <a:latin typeface="Meiryo UI" panose="020B0604030504040204" pitchFamily="50" charset="-128"/>
                <a:ea typeface="Meiryo UI" panose="020B0604030504040204" pitchFamily="50" charset="-128"/>
              </a:rPr>
              <a:t>過熱水蒸気瞬間生成</a:t>
            </a:r>
            <a:endParaRPr lang="ja-JP" altLang="en-US" dirty="0">
              <a:effectLst/>
              <a:latin typeface="Meiryo UI" panose="020B0604030504040204" pitchFamily="50" charset="-128"/>
              <a:ea typeface="Meiryo UI" panose="020B0604030504040204" pitchFamily="50" charset="-128"/>
            </a:endParaRPr>
          </a:p>
        </p:txBody>
      </p:sp>
      <p:sp>
        <p:nvSpPr>
          <p:cNvPr id="41" name="正方形/長方形 40">
            <a:extLst>
              <a:ext uri="{FF2B5EF4-FFF2-40B4-BE49-F238E27FC236}">
                <a16:creationId xmlns:a16="http://schemas.microsoft.com/office/drawing/2014/main" id="{962CFB94-003A-4421-9DDC-D0B894A69637}"/>
              </a:ext>
            </a:extLst>
          </p:cNvPr>
          <p:cNvSpPr/>
          <p:nvPr/>
        </p:nvSpPr>
        <p:spPr>
          <a:xfrm>
            <a:off x="-43692" y="3268186"/>
            <a:ext cx="2455080" cy="1600438"/>
          </a:xfrm>
          <a:prstGeom prst="rect">
            <a:avLst/>
          </a:prstGeom>
          <a:solidFill>
            <a:schemeClr val="bg1"/>
          </a:solidFill>
        </p:spPr>
        <p:txBody>
          <a:bodyPr wrap="square">
            <a:spAutoFit/>
          </a:bodyPr>
          <a:lstStyle/>
          <a:p>
            <a:pPr algn="just">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化学プロセスにおける反応操作の⼀例として、有機ハイドライドの水素化・脱水素反応を対象に、ダイナミックな変動制御により、良質な</a:t>
            </a:r>
            <a:r>
              <a:rPr lang="en-US" altLang="ja-JP" sz="1400" dirty="0">
                <a:latin typeface="Meiryo UI" panose="020B0604030504040204" pitchFamily="50" charset="-128"/>
                <a:ea typeface="Meiryo UI" panose="020B0604030504040204" pitchFamily="50" charset="-128"/>
              </a:rPr>
              <a:t>MCH</a:t>
            </a:r>
            <a:r>
              <a:rPr lang="ja-JP" altLang="en-US" sz="1400" dirty="0">
                <a:latin typeface="Meiryo UI" panose="020B0604030504040204" pitchFamily="50" charset="-128"/>
                <a:ea typeface="Meiryo UI" panose="020B0604030504040204" pitchFamily="50" charset="-128"/>
              </a:rPr>
              <a:t>を製造したいが、トルエンの蒸発・過熱が追従できず、転化率が悪化。</a:t>
            </a:r>
            <a:endParaRPr lang="en-US" altLang="ja-JP" sz="1400" dirty="0">
              <a:latin typeface="Meiryo UI" panose="020B0604030504040204" pitchFamily="50" charset="-128"/>
              <a:ea typeface="Meiryo UI" panose="020B0604030504040204" pitchFamily="50" charset="-128"/>
            </a:endParaRPr>
          </a:p>
        </p:txBody>
      </p:sp>
      <p:sp>
        <p:nvSpPr>
          <p:cNvPr id="42" name="Rectangle 3">
            <a:extLst>
              <a:ext uri="{FF2B5EF4-FFF2-40B4-BE49-F238E27FC236}">
                <a16:creationId xmlns:a16="http://schemas.microsoft.com/office/drawing/2014/main" id="{14B737CD-F8A9-4224-A0E9-00D6B400BF62}"/>
              </a:ext>
            </a:extLst>
          </p:cNvPr>
          <p:cNvSpPr txBox="1">
            <a:spLocks noChangeArrowheads="1"/>
          </p:cNvSpPr>
          <p:nvPr/>
        </p:nvSpPr>
        <p:spPr>
          <a:xfrm>
            <a:off x="160532" y="1513155"/>
            <a:ext cx="1331520" cy="571501"/>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en-US" altLang="ja-JP" sz="2000" b="1" dirty="0">
                <a:solidFill>
                  <a:schemeClr val="tx1"/>
                </a:solidFill>
                <a:effectLst/>
                <a:latin typeface="Meiryo UI" panose="020B0604030504040204" pitchFamily="50" charset="-128"/>
                <a:ea typeface="Meiryo UI" panose="020B0604030504040204" pitchFamily="50" charset="-128"/>
              </a:rPr>
              <a:t>a)</a:t>
            </a:r>
            <a:r>
              <a:rPr lang="ja-JP" altLang="en-US" sz="2000" b="1" dirty="0">
                <a:solidFill>
                  <a:schemeClr val="tx1"/>
                </a:solidFill>
                <a:effectLst/>
                <a:latin typeface="Meiryo UI" panose="020B0604030504040204" pitchFamily="50" charset="-128"/>
                <a:ea typeface="Meiryo UI" panose="020B0604030504040204" pitchFamily="50" charset="-128"/>
              </a:rPr>
              <a:t>背景</a:t>
            </a:r>
          </a:p>
        </p:txBody>
      </p:sp>
      <p:sp>
        <p:nvSpPr>
          <p:cNvPr id="55" name="Rectangle 3">
            <a:extLst>
              <a:ext uri="{FF2B5EF4-FFF2-40B4-BE49-F238E27FC236}">
                <a16:creationId xmlns:a16="http://schemas.microsoft.com/office/drawing/2014/main" id="{54BC3034-8820-49C3-BC46-0FF9E46897CD}"/>
              </a:ext>
            </a:extLst>
          </p:cNvPr>
          <p:cNvSpPr txBox="1">
            <a:spLocks noChangeArrowheads="1"/>
          </p:cNvSpPr>
          <p:nvPr/>
        </p:nvSpPr>
        <p:spPr>
          <a:xfrm>
            <a:off x="2254795" y="1463769"/>
            <a:ext cx="1603271" cy="571501"/>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en-US" altLang="ja-JP" sz="2000" b="1" dirty="0">
                <a:solidFill>
                  <a:schemeClr val="tx1"/>
                </a:solidFill>
                <a:effectLst/>
                <a:latin typeface="Meiryo UI" panose="020B0604030504040204" pitchFamily="50" charset="-128"/>
                <a:ea typeface="Meiryo UI" panose="020B0604030504040204" pitchFamily="50" charset="-128"/>
              </a:rPr>
              <a:t>b)</a:t>
            </a:r>
            <a:r>
              <a:rPr lang="ja-JP" altLang="en-US" sz="2000" b="1" dirty="0">
                <a:solidFill>
                  <a:schemeClr val="tx1"/>
                </a:solidFill>
                <a:effectLst/>
                <a:latin typeface="Meiryo UI" panose="020B0604030504040204" pitchFamily="50" charset="-128"/>
                <a:ea typeface="Meiryo UI" panose="020B0604030504040204" pitchFamily="50" charset="-128"/>
              </a:rPr>
              <a:t>アイディア</a:t>
            </a:r>
          </a:p>
        </p:txBody>
      </p:sp>
      <p:sp>
        <p:nvSpPr>
          <p:cNvPr id="56" name="Rectangle 3">
            <a:extLst>
              <a:ext uri="{FF2B5EF4-FFF2-40B4-BE49-F238E27FC236}">
                <a16:creationId xmlns:a16="http://schemas.microsoft.com/office/drawing/2014/main" id="{E163D2F3-77CB-438A-8C43-0A1D74A67584}"/>
              </a:ext>
            </a:extLst>
          </p:cNvPr>
          <p:cNvSpPr txBox="1">
            <a:spLocks noChangeArrowheads="1"/>
          </p:cNvSpPr>
          <p:nvPr/>
        </p:nvSpPr>
        <p:spPr>
          <a:xfrm>
            <a:off x="4932040" y="1443960"/>
            <a:ext cx="1507915" cy="571501"/>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en-US" altLang="ja-JP" sz="2000" b="1" dirty="0">
                <a:solidFill>
                  <a:schemeClr val="tx1"/>
                </a:solidFill>
                <a:effectLst/>
                <a:latin typeface="Meiryo UI" panose="020B0604030504040204" pitchFamily="50" charset="-128"/>
                <a:ea typeface="Meiryo UI" panose="020B0604030504040204" pitchFamily="50" charset="-128"/>
              </a:rPr>
              <a:t>c)</a:t>
            </a:r>
            <a:r>
              <a:rPr lang="ja-JP" altLang="en-US" sz="2000" b="1" dirty="0">
                <a:solidFill>
                  <a:schemeClr val="tx1"/>
                </a:solidFill>
                <a:effectLst/>
                <a:latin typeface="Meiryo UI" panose="020B0604030504040204" pitchFamily="50" charset="-128"/>
                <a:ea typeface="Meiryo UI" panose="020B0604030504040204" pitchFamily="50" charset="-128"/>
              </a:rPr>
              <a:t>方法</a:t>
            </a:r>
          </a:p>
        </p:txBody>
      </p:sp>
      <p:sp>
        <p:nvSpPr>
          <p:cNvPr id="59" name="正方形/長方形 58">
            <a:extLst>
              <a:ext uri="{FF2B5EF4-FFF2-40B4-BE49-F238E27FC236}">
                <a16:creationId xmlns:a16="http://schemas.microsoft.com/office/drawing/2014/main" id="{24B7F7C9-E124-4410-A8AA-0E889D7F0E9E}"/>
              </a:ext>
            </a:extLst>
          </p:cNvPr>
          <p:cNvSpPr/>
          <p:nvPr/>
        </p:nvSpPr>
        <p:spPr>
          <a:xfrm>
            <a:off x="661310" y="4932019"/>
            <a:ext cx="8263765" cy="1200329"/>
          </a:xfrm>
          <a:prstGeom prst="rect">
            <a:avLst/>
          </a:prstGeom>
        </p:spPr>
        <p:txBody>
          <a:bodyPr wrap="square">
            <a:spAutoFit/>
          </a:bodyPr>
          <a:lstStyle/>
          <a:p>
            <a:pPr marL="990600" indent="-990600" algn="just"/>
            <a:r>
              <a:rPr lang="ja-JP" altLang="en-US" sz="2400" b="0" dirty="0">
                <a:latin typeface="Meiryo UI" panose="020B0604030504040204" pitchFamily="50" charset="-128"/>
                <a:ea typeface="Meiryo UI" panose="020B0604030504040204" pitchFamily="50" charset="-128"/>
              </a:rPr>
              <a:t>目標：</a:t>
            </a:r>
            <a:endParaRPr lang="en-US" altLang="ja-JP" sz="2400" b="0" dirty="0">
              <a:latin typeface="Meiryo UI" panose="020B0604030504040204" pitchFamily="50" charset="-128"/>
              <a:ea typeface="Meiryo UI" panose="020B0604030504040204" pitchFamily="50" charset="-128"/>
            </a:endParaRPr>
          </a:p>
          <a:p>
            <a:pPr marL="990600" indent="-990600" algn="just"/>
            <a:r>
              <a:rPr lang="ja-JP" altLang="en-US" sz="2400" dirty="0">
                <a:latin typeface="Meiryo UI" panose="020B0604030504040204" pitchFamily="50" charset="-128"/>
                <a:ea typeface="Meiryo UI" panose="020B0604030504040204" pitchFamily="50" charset="-128"/>
              </a:rPr>
              <a:t>・過熱蒸気急速生成メカニズムの解明</a:t>
            </a:r>
          </a:p>
          <a:p>
            <a:pPr marL="990600" indent="-990600" algn="just"/>
            <a:r>
              <a:rPr lang="ja-JP" altLang="en-US" sz="2400" dirty="0">
                <a:latin typeface="Meiryo UI" panose="020B0604030504040204" pitchFamily="50" charset="-128"/>
                <a:ea typeface="Meiryo UI" panose="020B0604030504040204" pitchFamily="50" charset="-128"/>
              </a:rPr>
              <a:t>・理論モデルを基にした最適設計</a:t>
            </a:r>
          </a:p>
        </p:txBody>
      </p:sp>
      <p:sp>
        <p:nvSpPr>
          <p:cNvPr id="61" name="正方形/長方形 60">
            <a:extLst>
              <a:ext uri="{FF2B5EF4-FFF2-40B4-BE49-F238E27FC236}">
                <a16:creationId xmlns:a16="http://schemas.microsoft.com/office/drawing/2014/main" id="{770CC081-2BAC-449B-AE17-75AC50D96BDD}"/>
              </a:ext>
            </a:extLst>
          </p:cNvPr>
          <p:cNvSpPr/>
          <p:nvPr/>
        </p:nvSpPr>
        <p:spPr>
          <a:xfrm>
            <a:off x="661310" y="6096887"/>
            <a:ext cx="7642921" cy="830997"/>
          </a:xfrm>
          <a:prstGeom prst="rect">
            <a:avLst/>
          </a:prstGeom>
        </p:spPr>
        <p:txBody>
          <a:bodyPr wrap="square">
            <a:spAutoFit/>
          </a:bodyPr>
          <a:lstStyle/>
          <a:p>
            <a:pPr marL="627063" indent="-627063" algn="just"/>
            <a:r>
              <a:rPr lang="ja-JP" altLang="en-US" sz="1600" b="0" dirty="0">
                <a:latin typeface="Meiryo UI" panose="020B0604030504040204" pitchFamily="50" charset="-128"/>
                <a:ea typeface="Meiryo UI" panose="020B0604030504040204" pitchFamily="50" charset="-128"/>
              </a:rPr>
              <a:t>適用先</a:t>
            </a:r>
            <a:r>
              <a:rPr lang="ja-JP" altLang="en-US" sz="1600" dirty="0">
                <a:latin typeface="Meiryo UI" panose="020B0604030504040204" pitchFamily="50" charset="-128"/>
                <a:ea typeface="Meiryo UI" panose="020B0604030504040204" pitchFamily="50" charset="-128"/>
              </a:rPr>
              <a:t>：蒸発操作が必要となる気相反応プロセス（水素化・脱水素化，酸化反応など）</a:t>
            </a:r>
          </a:p>
          <a:p>
            <a:pPr marL="627063" indent="-627063" algn="just"/>
            <a:r>
              <a:rPr lang="ja-JP" altLang="en-US" sz="1600" dirty="0">
                <a:latin typeface="Meiryo UI" panose="020B0604030504040204" pitchFamily="50" charset="-128"/>
                <a:ea typeface="Meiryo UI" panose="020B0604030504040204" pitchFamily="50" charset="-128"/>
              </a:rPr>
              <a:t>　　　　　　過熱水蒸気調理器、殺菌機、医薬中間体製造プロセス（蒸発缶が多数使用されている）や溶剤回収等のバッチプロセスなど</a:t>
            </a:r>
            <a:endParaRPr lang="en-US" altLang="ja-JP" sz="1600" b="0" dirty="0">
              <a:solidFill>
                <a:srgbClr val="FF0000"/>
              </a:solidFill>
              <a:latin typeface="Meiryo UI" panose="020B0604030504040204" pitchFamily="50" charset="-128"/>
              <a:ea typeface="Meiryo UI" panose="020B0604030504040204" pitchFamily="50" charset="-128"/>
            </a:endParaRPr>
          </a:p>
        </p:txBody>
      </p:sp>
      <p:pic>
        <p:nvPicPr>
          <p:cNvPr id="58" name="図 57">
            <a:extLst>
              <a:ext uri="{FF2B5EF4-FFF2-40B4-BE49-F238E27FC236}">
                <a16:creationId xmlns:a16="http://schemas.microsoft.com/office/drawing/2014/main" id="{BB46A341-3B82-47AC-AA62-4E8CC62BE251}"/>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2274559" y="2081795"/>
            <a:ext cx="2329841" cy="1220066"/>
          </a:xfrm>
          <a:prstGeom prst="rect">
            <a:avLst/>
          </a:prstGeom>
          <a:noFill/>
        </p:spPr>
      </p:pic>
      <p:sp>
        <p:nvSpPr>
          <p:cNvPr id="60" name="Rectangle 3">
            <a:extLst>
              <a:ext uri="{FF2B5EF4-FFF2-40B4-BE49-F238E27FC236}">
                <a16:creationId xmlns:a16="http://schemas.microsoft.com/office/drawing/2014/main" id="{F6303E08-0304-4563-ABDA-306BD3813441}"/>
              </a:ext>
            </a:extLst>
          </p:cNvPr>
          <p:cNvSpPr txBox="1">
            <a:spLocks noChangeArrowheads="1"/>
          </p:cNvSpPr>
          <p:nvPr/>
        </p:nvSpPr>
        <p:spPr>
          <a:xfrm>
            <a:off x="7120638" y="1443960"/>
            <a:ext cx="1816621" cy="571501"/>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en-US" altLang="ja-JP" sz="2000" b="1" dirty="0">
                <a:solidFill>
                  <a:schemeClr val="tx1"/>
                </a:solidFill>
                <a:effectLst/>
                <a:latin typeface="Meiryo UI" panose="020B0604030504040204" pitchFamily="50" charset="-128"/>
                <a:ea typeface="Meiryo UI" panose="020B0604030504040204" pitchFamily="50" charset="-128"/>
              </a:rPr>
              <a:t>d)</a:t>
            </a:r>
            <a:r>
              <a:rPr lang="ja-JP" altLang="en-US" sz="2000" b="1" dirty="0">
                <a:solidFill>
                  <a:schemeClr val="tx1"/>
                </a:solidFill>
                <a:effectLst/>
                <a:latin typeface="Meiryo UI" panose="020B0604030504040204" pitchFamily="50" charset="-128"/>
                <a:ea typeface="Meiryo UI" panose="020B0604030504040204" pitchFamily="50" charset="-128"/>
              </a:rPr>
              <a:t>成果</a:t>
            </a:r>
          </a:p>
        </p:txBody>
      </p:sp>
      <p:sp>
        <p:nvSpPr>
          <p:cNvPr id="62" name="正方形/長方形 61">
            <a:extLst>
              <a:ext uri="{FF2B5EF4-FFF2-40B4-BE49-F238E27FC236}">
                <a16:creationId xmlns:a16="http://schemas.microsoft.com/office/drawing/2014/main" id="{8832C922-566B-407C-9000-C1AE67122D31}"/>
              </a:ext>
            </a:extLst>
          </p:cNvPr>
          <p:cNvSpPr/>
          <p:nvPr/>
        </p:nvSpPr>
        <p:spPr>
          <a:xfrm>
            <a:off x="492432" y="1197873"/>
            <a:ext cx="8339093" cy="461665"/>
          </a:xfrm>
          <a:prstGeom prst="rect">
            <a:avLst/>
          </a:prstGeom>
          <a:noFill/>
          <a:ln w="38100">
            <a:solidFill>
              <a:srgbClr val="FF0000"/>
            </a:solidFill>
          </a:ln>
        </p:spPr>
        <p:style>
          <a:lnRef idx="0">
            <a:scrgbClr r="0" g="0" b="0"/>
          </a:lnRef>
          <a:fillRef idx="0">
            <a:scrgbClr r="0" g="0" b="0"/>
          </a:fillRef>
          <a:effectRef idx="0">
            <a:scrgbClr r="0" g="0" b="0"/>
          </a:effectRef>
          <a:fontRef idx="minor">
            <a:schemeClr val="dk1"/>
          </a:fontRef>
        </p:style>
        <p:txBody>
          <a:bodyPr wrap="square">
            <a:spAutoFit/>
          </a:bodyPr>
          <a:lstStyle/>
          <a:p>
            <a:pPr algn="ctr">
              <a:defRPr/>
            </a:pPr>
            <a:r>
              <a:rPr lang="ja-JP" altLang="en-US" sz="2400" b="1" dirty="0">
                <a:solidFill>
                  <a:schemeClr val="tx1"/>
                </a:solidFill>
                <a:latin typeface="Meiryo UI" panose="020B0604030504040204" pitchFamily="50" charset="-128"/>
                <a:ea typeface="Meiryo UI" panose="020B0604030504040204" pitchFamily="50" charset="-128"/>
              </a:rPr>
              <a:t>常温液から過熱蒸気を</a:t>
            </a:r>
            <a:r>
              <a:rPr lang="ja-JP" altLang="en-US" sz="2400" b="1" dirty="0">
                <a:solidFill>
                  <a:srgbClr val="FF0000"/>
                </a:solidFill>
                <a:latin typeface="Meiryo UI" panose="020B0604030504040204" pitchFamily="50" charset="-128"/>
                <a:ea typeface="Meiryo UI" panose="020B0604030504040204" pitchFamily="50" charset="-128"/>
              </a:rPr>
              <a:t>瞬時に</a:t>
            </a:r>
            <a:r>
              <a:rPr lang="ja-JP" altLang="en-US" sz="2400" b="1" dirty="0">
                <a:solidFill>
                  <a:schemeClr val="tx1"/>
                </a:solidFill>
                <a:latin typeface="Meiryo UI" panose="020B0604030504040204" pitchFamily="50" charset="-128"/>
                <a:ea typeface="Meiryo UI" panose="020B0604030504040204" pitchFamily="50" charset="-128"/>
              </a:rPr>
              <a:t>生成可能な</a:t>
            </a:r>
            <a:r>
              <a:rPr lang="ja-JP" altLang="en-US" sz="2400" b="1" dirty="0">
                <a:solidFill>
                  <a:srgbClr val="FF0000"/>
                </a:solidFill>
                <a:latin typeface="Meiryo UI" panose="020B0604030504040204" pitchFamily="50" charset="-128"/>
                <a:ea typeface="Meiryo UI" panose="020B0604030504040204" pitchFamily="50" charset="-128"/>
              </a:rPr>
              <a:t>オンリーワン手法</a:t>
            </a:r>
          </a:p>
        </p:txBody>
      </p:sp>
      <p:pic>
        <p:nvPicPr>
          <p:cNvPr id="63" name="図 62">
            <a:extLst>
              <a:ext uri="{FF2B5EF4-FFF2-40B4-BE49-F238E27FC236}">
                <a16:creationId xmlns:a16="http://schemas.microsoft.com/office/drawing/2014/main" id="{71C16B50-8CDE-4F1B-A1FE-F8D694CBCCB3}"/>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4631993" y="2049815"/>
            <a:ext cx="2329840" cy="1331535"/>
          </a:xfrm>
          <a:prstGeom prst="rect">
            <a:avLst/>
          </a:prstGeom>
          <a:noFill/>
        </p:spPr>
      </p:pic>
      <p:pic>
        <p:nvPicPr>
          <p:cNvPr id="64" name="図 63">
            <a:extLst>
              <a:ext uri="{FF2B5EF4-FFF2-40B4-BE49-F238E27FC236}">
                <a16:creationId xmlns:a16="http://schemas.microsoft.com/office/drawing/2014/main" id="{1A74E969-7D09-4568-8365-11021AC6AE75}"/>
              </a:ext>
            </a:extLst>
          </p:cNvPr>
          <p:cNvPicPr/>
          <p:nvPr/>
        </p:nvPicPr>
        <p:blipFill rotWithShape="1">
          <a:blip r:embed="rId4" cstate="hqprint">
            <a:extLst>
              <a:ext uri="{28A0092B-C50C-407E-A947-70E740481C1C}">
                <a14:useLocalDpi xmlns:a14="http://schemas.microsoft.com/office/drawing/2010/main"/>
              </a:ext>
            </a:extLst>
          </a:blip>
          <a:srcRect/>
          <a:stretch/>
        </p:blipFill>
        <p:spPr bwMode="auto">
          <a:xfrm>
            <a:off x="5243842" y="3304122"/>
            <a:ext cx="1227196" cy="805294"/>
          </a:xfrm>
          <a:prstGeom prst="rect">
            <a:avLst/>
          </a:prstGeom>
          <a:ln>
            <a:noFill/>
          </a:ln>
          <a:extLst>
            <a:ext uri="{53640926-AAD7-44D8-BBD7-CCE9431645EC}">
              <a14:shadowObscured xmlns:a14="http://schemas.microsoft.com/office/drawing/2010/main"/>
            </a:ext>
          </a:extLst>
        </p:spPr>
      </p:pic>
      <p:pic>
        <p:nvPicPr>
          <p:cNvPr id="65" name="図 64">
            <a:extLst>
              <a:ext uri="{FF2B5EF4-FFF2-40B4-BE49-F238E27FC236}">
                <a16:creationId xmlns:a16="http://schemas.microsoft.com/office/drawing/2014/main" id="{4B2C7C73-7080-4102-A7D1-78F9DA917D9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877499" y="1882975"/>
            <a:ext cx="2127737" cy="1704597"/>
          </a:xfrm>
          <a:prstGeom prst="rect">
            <a:avLst/>
          </a:prstGeom>
        </p:spPr>
      </p:pic>
      <p:sp>
        <p:nvSpPr>
          <p:cNvPr id="66" name="Rectangle 3">
            <a:extLst>
              <a:ext uri="{FF2B5EF4-FFF2-40B4-BE49-F238E27FC236}">
                <a16:creationId xmlns:a16="http://schemas.microsoft.com/office/drawing/2014/main" id="{C4BD5893-598D-4494-A9FF-EB1484588BF2}"/>
              </a:ext>
            </a:extLst>
          </p:cNvPr>
          <p:cNvSpPr txBox="1">
            <a:spLocks noChangeArrowheads="1"/>
          </p:cNvSpPr>
          <p:nvPr/>
        </p:nvSpPr>
        <p:spPr>
          <a:xfrm>
            <a:off x="6791043" y="3548190"/>
            <a:ext cx="2475810" cy="512623"/>
          </a:xfrm>
          <a:prstGeom prst="rect">
            <a:avLst/>
          </a:prstGeom>
          <a:solidFill>
            <a:schemeClr val="bg1"/>
          </a:solidFill>
        </p:spPr>
        <p:txBody>
          <a:bodyPr vert="horz" lIns="91440" tIns="45720" rIns="91440" bIns="45720" rtlCol="0" anchor="b">
            <a:no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ja-JP" altLang="en-US" sz="1400" dirty="0">
                <a:solidFill>
                  <a:schemeClr val="tx1"/>
                </a:solidFill>
                <a:effectLst/>
                <a:latin typeface="Meiryo UI" panose="020B0604030504040204" pitchFamily="50" charset="-128"/>
                <a:ea typeface="Meiryo UI" panose="020B0604030504040204" pitchFamily="50" charset="-128"/>
              </a:rPr>
              <a:t>数秒で高温蒸気の生成に成功</a:t>
            </a:r>
            <a:endParaRPr lang="en-US" altLang="ja-JP" sz="1400" dirty="0">
              <a:solidFill>
                <a:schemeClr val="tx1"/>
              </a:solidFill>
              <a:effectLst/>
              <a:latin typeface="Meiryo UI" panose="020B0604030504040204" pitchFamily="50" charset="-128"/>
              <a:ea typeface="Meiryo UI" panose="020B0604030504040204" pitchFamily="50" charset="-128"/>
            </a:endParaRPr>
          </a:p>
        </p:txBody>
      </p:sp>
      <p:sp>
        <p:nvSpPr>
          <p:cNvPr id="67" name="Rectangle 3">
            <a:extLst>
              <a:ext uri="{FF2B5EF4-FFF2-40B4-BE49-F238E27FC236}">
                <a16:creationId xmlns:a16="http://schemas.microsoft.com/office/drawing/2014/main" id="{AD21856D-BF64-40BC-80D1-75D117A50A9E}"/>
              </a:ext>
            </a:extLst>
          </p:cNvPr>
          <p:cNvSpPr txBox="1">
            <a:spLocks noChangeArrowheads="1"/>
          </p:cNvSpPr>
          <p:nvPr/>
        </p:nvSpPr>
        <p:spPr>
          <a:xfrm>
            <a:off x="2353591" y="3098760"/>
            <a:ext cx="2781734" cy="512623"/>
          </a:xfrm>
          <a:prstGeom prst="rect">
            <a:avLst/>
          </a:prstGeom>
          <a:noFill/>
        </p:spPr>
        <p:txBody>
          <a:bodyPr vert="horz" lIns="91440" tIns="45720" rIns="91440" bIns="45720" rtlCol="0" anchor="b">
            <a:no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ja-JP" altLang="en-US" sz="1400" dirty="0">
                <a:solidFill>
                  <a:srgbClr val="FF0000"/>
                </a:solidFill>
                <a:effectLst/>
                <a:latin typeface="Meiryo UI" panose="020B0604030504040204" pitchFamily="50" charset="-128"/>
                <a:ea typeface="Meiryo UI" panose="020B0604030504040204" pitchFamily="50" charset="-128"/>
              </a:rPr>
              <a:t>ヒータと水の熱容量を極小にする！</a:t>
            </a:r>
            <a:endParaRPr lang="en-US" altLang="ja-JP" sz="1400" dirty="0">
              <a:solidFill>
                <a:srgbClr val="FF0000"/>
              </a:solidFill>
              <a:effectLst/>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201114DF-439C-4664-A38C-BB6C7F9DDA2B}"/>
              </a:ext>
            </a:extLst>
          </p:cNvPr>
          <p:cNvPicPr>
            <a:picLocks noChangeAspect="1"/>
          </p:cNvPicPr>
          <p:nvPr/>
        </p:nvPicPr>
        <p:blipFill>
          <a:blip r:embed="rId6"/>
          <a:stretch>
            <a:fillRect/>
          </a:stretch>
        </p:blipFill>
        <p:spPr>
          <a:xfrm>
            <a:off x="101804" y="2148051"/>
            <a:ext cx="2124905" cy="1068939"/>
          </a:xfrm>
          <a:prstGeom prst="rect">
            <a:avLst/>
          </a:prstGeom>
        </p:spPr>
      </p:pic>
    </p:spTree>
    <p:extLst>
      <p:ext uri="{BB962C8B-B14F-4D97-AF65-F5344CB8AC3E}">
        <p14:creationId xmlns:p14="http://schemas.microsoft.com/office/powerpoint/2010/main" val="335536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p:cNvSpPr/>
          <p:nvPr/>
        </p:nvSpPr>
        <p:spPr>
          <a:xfrm>
            <a:off x="397900" y="5344845"/>
            <a:ext cx="8278556" cy="1382484"/>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fld id="{82C842DA-6810-4529-9497-F925153453CE}" type="slidenum">
              <a:rPr kumimoji="1" lang="ja-JP" altLang="en-US" smtClean="0">
                <a:latin typeface="Meiryo UI" panose="020B0604030504040204" pitchFamily="50" charset="-128"/>
                <a:ea typeface="Meiryo UI" panose="020B0604030504040204" pitchFamily="50" charset="-128"/>
              </a:rPr>
              <a:t>9</a:t>
            </a:fld>
            <a:endParaRPr kumimoji="1" lang="ja-JP" altLang="en-US">
              <a:latin typeface="Meiryo UI" panose="020B0604030504040204" pitchFamily="50" charset="-128"/>
              <a:ea typeface="Meiryo UI" panose="020B0604030504040204" pitchFamily="50" charset="-128"/>
            </a:endParaRPr>
          </a:p>
        </p:txBody>
      </p:sp>
      <p:sp>
        <p:nvSpPr>
          <p:cNvPr id="36" name="タイトル 1">
            <a:extLst>
              <a:ext uri="{FF2B5EF4-FFF2-40B4-BE49-F238E27FC236}">
                <a16:creationId xmlns:a16="http://schemas.microsoft.com/office/drawing/2014/main" id="{62CD6F26-8B7E-4331-9302-86EC5E991E16}"/>
              </a:ext>
            </a:extLst>
          </p:cNvPr>
          <p:cNvSpPr txBox="1">
            <a:spLocks/>
          </p:cNvSpPr>
          <p:nvPr/>
        </p:nvSpPr>
        <p:spPr>
          <a:xfrm>
            <a:off x="160532" y="85759"/>
            <a:ext cx="8571165" cy="994122"/>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ja-JP" altLang="en-US" dirty="0">
                <a:solidFill>
                  <a:schemeClr val="tx1"/>
                </a:solidFill>
                <a:effectLst/>
                <a:latin typeface="Meiryo UI" panose="020B0604030504040204" pitchFamily="50" charset="-128"/>
                <a:ea typeface="Meiryo UI" panose="020B0604030504040204" pitchFamily="50" charset="-128"/>
              </a:rPr>
              <a:t>③　環状流中のじょう乱波液膜挙動に関する基礎的研究</a:t>
            </a:r>
            <a:endParaRPr lang="en-US" altLang="ja-JP" sz="1800" dirty="0">
              <a:solidFill>
                <a:schemeClr val="tx1"/>
              </a:solidFill>
              <a:effectLst/>
              <a:latin typeface="Meiryo UI" panose="020B0604030504040204" pitchFamily="50" charset="-128"/>
              <a:ea typeface="Meiryo UI" panose="020B0604030504040204" pitchFamily="50" charset="-128"/>
            </a:endParaRPr>
          </a:p>
        </p:txBody>
      </p:sp>
      <p:sp>
        <p:nvSpPr>
          <p:cNvPr id="42" name="Rectangle 3">
            <a:extLst>
              <a:ext uri="{FF2B5EF4-FFF2-40B4-BE49-F238E27FC236}">
                <a16:creationId xmlns:a16="http://schemas.microsoft.com/office/drawing/2014/main" id="{14B737CD-F8A9-4224-A0E9-00D6B400BF62}"/>
              </a:ext>
            </a:extLst>
          </p:cNvPr>
          <p:cNvSpPr txBox="1">
            <a:spLocks noChangeArrowheads="1"/>
          </p:cNvSpPr>
          <p:nvPr/>
        </p:nvSpPr>
        <p:spPr>
          <a:xfrm>
            <a:off x="196306" y="1287159"/>
            <a:ext cx="1331520" cy="571501"/>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en-US" altLang="ja-JP" sz="2000" b="1" dirty="0">
                <a:solidFill>
                  <a:schemeClr val="tx1"/>
                </a:solidFill>
                <a:effectLst/>
                <a:latin typeface="Meiryo UI" panose="020B0604030504040204" pitchFamily="50" charset="-128"/>
                <a:ea typeface="Meiryo UI" panose="020B0604030504040204" pitchFamily="50" charset="-128"/>
              </a:rPr>
              <a:t>a)</a:t>
            </a:r>
            <a:r>
              <a:rPr lang="ja-JP" altLang="en-US" sz="2000" b="1" dirty="0">
                <a:solidFill>
                  <a:schemeClr val="tx1"/>
                </a:solidFill>
                <a:effectLst/>
                <a:latin typeface="Meiryo UI" panose="020B0604030504040204" pitchFamily="50" charset="-128"/>
                <a:ea typeface="Meiryo UI" panose="020B0604030504040204" pitchFamily="50" charset="-128"/>
              </a:rPr>
              <a:t>背景</a:t>
            </a:r>
          </a:p>
        </p:txBody>
      </p:sp>
      <p:sp>
        <p:nvSpPr>
          <p:cNvPr id="56" name="Rectangle 3">
            <a:extLst>
              <a:ext uri="{FF2B5EF4-FFF2-40B4-BE49-F238E27FC236}">
                <a16:creationId xmlns:a16="http://schemas.microsoft.com/office/drawing/2014/main" id="{E163D2F3-77CB-438A-8C43-0A1D74A67584}"/>
              </a:ext>
            </a:extLst>
          </p:cNvPr>
          <p:cNvSpPr txBox="1">
            <a:spLocks noChangeArrowheads="1"/>
          </p:cNvSpPr>
          <p:nvPr/>
        </p:nvSpPr>
        <p:spPr>
          <a:xfrm>
            <a:off x="3197903" y="1428229"/>
            <a:ext cx="1507915" cy="571501"/>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en-US" altLang="ja-JP" sz="2000" b="1" dirty="0">
                <a:solidFill>
                  <a:schemeClr val="tx1"/>
                </a:solidFill>
                <a:effectLst/>
                <a:latin typeface="Meiryo UI" panose="020B0604030504040204" pitchFamily="50" charset="-128"/>
                <a:ea typeface="Meiryo UI" panose="020B0604030504040204" pitchFamily="50" charset="-128"/>
              </a:rPr>
              <a:t>b)</a:t>
            </a:r>
            <a:r>
              <a:rPr lang="ja-JP" altLang="en-US" sz="2000" b="1" dirty="0">
                <a:solidFill>
                  <a:schemeClr val="tx1"/>
                </a:solidFill>
                <a:effectLst/>
                <a:latin typeface="Meiryo UI" panose="020B0604030504040204" pitchFamily="50" charset="-128"/>
                <a:ea typeface="Meiryo UI" panose="020B0604030504040204" pitchFamily="50" charset="-128"/>
              </a:rPr>
              <a:t>方法</a:t>
            </a:r>
          </a:p>
        </p:txBody>
      </p:sp>
      <p:sp>
        <p:nvSpPr>
          <p:cNvPr id="59" name="正方形/長方形 58">
            <a:extLst>
              <a:ext uri="{FF2B5EF4-FFF2-40B4-BE49-F238E27FC236}">
                <a16:creationId xmlns:a16="http://schemas.microsoft.com/office/drawing/2014/main" id="{24B7F7C9-E124-4410-A8AA-0E889D7F0E9E}"/>
              </a:ext>
            </a:extLst>
          </p:cNvPr>
          <p:cNvSpPr/>
          <p:nvPr/>
        </p:nvSpPr>
        <p:spPr>
          <a:xfrm>
            <a:off x="539552" y="5362621"/>
            <a:ext cx="8263765" cy="830997"/>
          </a:xfrm>
          <a:prstGeom prst="rect">
            <a:avLst/>
          </a:prstGeom>
        </p:spPr>
        <p:txBody>
          <a:bodyPr wrap="square">
            <a:spAutoFit/>
          </a:bodyPr>
          <a:lstStyle/>
          <a:p>
            <a:pPr marL="990600" indent="-990600" algn="just"/>
            <a:r>
              <a:rPr lang="ja-JP" altLang="en-US" sz="2400" b="0" dirty="0">
                <a:latin typeface="Meiryo UI" panose="020B0604030504040204" pitchFamily="50" charset="-128"/>
                <a:ea typeface="Meiryo UI" panose="020B0604030504040204" pitchFamily="50" charset="-128"/>
              </a:rPr>
              <a:t>目標：</a:t>
            </a:r>
            <a:endParaRPr lang="en-US" altLang="ja-JP" sz="2400" b="0" dirty="0">
              <a:latin typeface="Meiryo UI" panose="020B0604030504040204" pitchFamily="50" charset="-128"/>
              <a:ea typeface="Meiryo UI" panose="020B0604030504040204" pitchFamily="50" charset="-128"/>
            </a:endParaRPr>
          </a:p>
          <a:p>
            <a:pPr marL="990600" indent="-990600" algn="just"/>
            <a:r>
              <a:rPr lang="ja-JP" altLang="en-US" sz="2400" dirty="0">
                <a:latin typeface="Meiryo UI" panose="020B0604030504040204" pitchFamily="50" charset="-128"/>
                <a:ea typeface="Meiryo UI" panose="020B0604030504040204" pitchFamily="50" charset="-128"/>
              </a:rPr>
              <a:t>・じょう乱波液膜流れについて物性にとらわれない普遍則の確立</a:t>
            </a:r>
          </a:p>
        </p:txBody>
      </p:sp>
      <p:sp>
        <p:nvSpPr>
          <p:cNvPr id="61" name="正方形/長方形 60">
            <a:extLst>
              <a:ext uri="{FF2B5EF4-FFF2-40B4-BE49-F238E27FC236}">
                <a16:creationId xmlns:a16="http://schemas.microsoft.com/office/drawing/2014/main" id="{770CC081-2BAC-449B-AE17-75AC50D96BDD}"/>
              </a:ext>
            </a:extLst>
          </p:cNvPr>
          <p:cNvSpPr/>
          <p:nvPr/>
        </p:nvSpPr>
        <p:spPr>
          <a:xfrm>
            <a:off x="624653" y="6253963"/>
            <a:ext cx="7642921" cy="338554"/>
          </a:xfrm>
          <a:prstGeom prst="rect">
            <a:avLst/>
          </a:prstGeom>
        </p:spPr>
        <p:txBody>
          <a:bodyPr wrap="square">
            <a:spAutoFit/>
          </a:bodyPr>
          <a:lstStyle/>
          <a:p>
            <a:pPr marL="627063" indent="-627063" algn="just"/>
            <a:r>
              <a:rPr lang="ja-JP" altLang="en-US" sz="1600" b="0" dirty="0">
                <a:latin typeface="Meiryo UI" panose="020B0604030504040204" pitchFamily="50" charset="-128"/>
                <a:ea typeface="Meiryo UI" panose="020B0604030504040204" pitchFamily="50" charset="-128"/>
              </a:rPr>
              <a:t>適用先</a:t>
            </a:r>
            <a:r>
              <a:rPr lang="ja-JP" altLang="en-US" sz="1600" dirty="0">
                <a:latin typeface="Meiryo UI" panose="020B0604030504040204" pitchFamily="50" charset="-128"/>
                <a:ea typeface="Meiryo UI" panose="020B0604030504040204" pitchFamily="50" charset="-128"/>
              </a:rPr>
              <a:t>：液膜流れとなるプロセス　　　　　　</a:t>
            </a:r>
            <a:endParaRPr lang="en-US" altLang="ja-JP" sz="1600" b="0" dirty="0">
              <a:solidFill>
                <a:srgbClr val="FF0000"/>
              </a:solidFill>
              <a:latin typeface="Meiryo UI" panose="020B0604030504040204" pitchFamily="50" charset="-128"/>
              <a:ea typeface="Meiryo UI" panose="020B0604030504040204" pitchFamily="50" charset="-128"/>
            </a:endParaRPr>
          </a:p>
        </p:txBody>
      </p:sp>
      <p:sp>
        <p:nvSpPr>
          <p:cNvPr id="60" name="Rectangle 3">
            <a:extLst>
              <a:ext uri="{FF2B5EF4-FFF2-40B4-BE49-F238E27FC236}">
                <a16:creationId xmlns:a16="http://schemas.microsoft.com/office/drawing/2014/main" id="{F6303E08-0304-4563-ABDA-306BD3813441}"/>
              </a:ext>
            </a:extLst>
          </p:cNvPr>
          <p:cNvSpPr txBox="1">
            <a:spLocks noChangeArrowheads="1"/>
          </p:cNvSpPr>
          <p:nvPr/>
        </p:nvSpPr>
        <p:spPr>
          <a:xfrm>
            <a:off x="5724128" y="1467385"/>
            <a:ext cx="1816621" cy="571501"/>
          </a:xfrm>
          <a:prstGeom prst="rect">
            <a:avLst/>
          </a:prstGeom>
        </p:spPr>
        <p:txBody>
          <a:bodyPr vert="horz" lIns="91440" tIns="45720" rIns="91440" bIns="45720" rtlCol="0" anchor="b">
            <a:normAutofit/>
          </a:bodyPr>
          <a:lstStyle>
            <a:lvl1pPr algn="l" defTabSz="914400" rtl="0" eaLnBrk="1" latinLnBrk="0" hangingPunct="1">
              <a:spcBef>
                <a:spcPct val="0"/>
              </a:spcBef>
              <a:buNone/>
              <a:defRPr kumimoji="1" sz="2800" kern="1200">
                <a:solidFill>
                  <a:schemeClr val="tx2"/>
                </a:solidFill>
                <a:effectLst>
                  <a:outerShdw blurRad="38100" dist="38100" dir="2700000" algn="tl">
                    <a:srgbClr val="000000">
                      <a:alpha val="43137"/>
                    </a:srgbClr>
                  </a:outerShdw>
                </a:effectLst>
                <a:latin typeface="+mj-lt"/>
                <a:ea typeface="+mj-ea"/>
                <a:cs typeface="+mj-cs"/>
              </a:defRPr>
            </a:lvl1pPr>
          </a:lstStyle>
          <a:p>
            <a:r>
              <a:rPr lang="en-US" altLang="ja-JP" sz="2000" b="1" dirty="0">
                <a:solidFill>
                  <a:schemeClr val="tx1"/>
                </a:solidFill>
                <a:effectLst/>
                <a:latin typeface="Meiryo UI" panose="020B0604030504040204" pitchFamily="50" charset="-128"/>
                <a:ea typeface="Meiryo UI" panose="020B0604030504040204" pitchFamily="50" charset="-128"/>
              </a:rPr>
              <a:t>c)</a:t>
            </a:r>
            <a:r>
              <a:rPr lang="ja-JP" altLang="en-US" sz="2000" b="1" dirty="0">
                <a:solidFill>
                  <a:schemeClr val="tx1"/>
                </a:solidFill>
                <a:effectLst/>
                <a:latin typeface="Meiryo UI" panose="020B0604030504040204" pitchFamily="50" charset="-128"/>
                <a:ea typeface="Meiryo UI" panose="020B0604030504040204" pitchFamily="50" charset="-128"/>
              </a:rPr>
              <a:t>成果</a:t>
            </a:r>
          </a:p>
        </p:txBody>
      </p:sp>
      <p:sp>
        <p:nvSpPr>
          <p:cNvPr id="62" name="正方形/長方形 61">
            <a:extLst>
              <a:ext uri="{FF2B5EF4-FFF2-40B4-BE49-F238E27FC236}">
                <a16:creationId xmlns:a16="http://schemas.microsoft.com/office/drawing/2014/main" id="{8832C922-566B-407C-9000-C1AE67122D31}"/>
              </a:ext>
            </a:extLst>
          </p:cNvPr>
          <p:cNvSpPr/>
          <p:nvPr/>
        </p:nvSpPr>
        <p:spPr>
          <a:xfrm>
            <a:off x="1979712" y="1191970"/>
            <a:ext cx="5452213" cy="461665"/>
          </a:xfrm>
          <a:prstGeom prst="rect">
            <a:avLst/>
          </a:prstGeom>
          <a:noFill/>
          <a:ln w="38100">
            <a:solidFill>
              <a:srgbClr val="FF0000"/>
            </a:solidFill>
          </a:ln>
        </p:spPr>
        <p:style>
          <a:lnRef idx="0">
            <a:scrgbClr r="0" g="0" b="0"/>
          </a:lnRef>
          <a:fillRef idx="0">
            <a:scrgbClr r="0" g="0" b="0"/>
          </a:fillRef>
          <a:effectRef idx="0">
            <a:scrgbClr r="0" g="0" b="0"/>
          </a:effectRef>
          <a:fontRef idx="minor">
            <a:schemeClr val="dk1"/>
          </a:fontRef>
        </p:style>
        <p:txBody>
          <a:bodyPr wrap="square">
            <a:spAutoFit/>
          </a:bodyPr>
          <a:lstStyle/>
          <a:p>
            <a:pPr algn="ctr">
              <a:defRPr/>
            </a:pPr>
            <a:r>
              <a:rPr lang="ja-JP" altLang="en-US" sz="2400" b="1" dirty="0">
                <a:solidFill>
                  <a:schemeClr val="tx1"/>
                </a:solidFill>
                <a:latin typeface="Meiryo UI" panose="020B0604030504040204" pitchFamily="50" charset="-128"/>
                <a:ea typeface="Meiryo UI" panose="020B0604030504040204" pitchFamily="50" charset="-128"/>
              </a:rPr>
              <a:t>液膜挙動に関する普遍則確立への挑戦</a:t>
            </a:r>
            <a:endParaRPr lang="ja-JP" altLang="en-US" sz="2400" b="1" dirty="0">
              <a:solidFill>
                <a:srgbClr val="FF0000"/>
              </a:solidFill>
              <a:latin typeface="Meiryo UI" panose="020B0604030504040204" pitchFamily="50" charset="-128"/>
              <a:ea typeface="Meiryo UI" panose="020B0604030504040204" pitchFamily="50" charset="-128"/>
            </a:endParaRPr>
          </a:p>
        </p:txBody>
      </p:sp>
      <p:graphicFrame>
        <p:nvGraphicFramePr>
          <p:cNvPr id="22" name="オブジェクト 21">
            <a:extLst>
              <a:ext uri="{FF2B5EF4-FFF2-40B4-BE49-F238E27FC236}">
                <a16:creationId xmlns:a16="http://schemas.microsoft.com/office/drawing/2014/main" id="{2AFD0328-EDF1-4B9A-93C4-FE6E6D8620A1}"/>
              </a:ext>
            </a:extLst>
          </p:cNvPr>
          <p:cNvGraphicFramePr>
            <a:graphicFrameLocks noChangeAspect="1"/>
          </p:cNvGraphicFramePr>
          <p:nvPr>
            <p:extLst>
              <p:ext uri="{D42A27DB-BD31-4B8C-83A1-F6EECF244321}">
                <p14:modId xmlns:p14="http://schemas.microsoft.com/office/powerpoint/2010/main" val="3502521457"/>
              </p:ext>
            </p:extLst>
          </p:nvPr>
        </p:nvGraphicFramePr>
        <p:xfrm>
          <a:off x="251520" y="2046627"/>
          <a:ext cx="975602" cy="3212348"/>
        </p:xfrm>
        <a:graphic>
          <a:graphicData uri="http://schemas.openxmlformats.org/presentationml/2006/ole">
            <mc:AlternateContent xmlns:mc="http://schemas.openxmlformats.org/markup-compatibility/2006">
              <mc:Choice xmlns:v="urn:schemas-microsoft-com:vml" Requires="v">
                <p:oleObj spid="_x0000_s6207" name="Image" r:id="rId5" imgW="713143" imgH="2345739" progId="Photoshop.Image.5">
                  <p:embed/>
                </p:oleObj>
              </mc:Choice>
              <mc:Fallback>
                <p:oleObj name="Image" r:id="rId5" imgW="713143" imgH="2345739" progId="Photoshop.Image.5">
                  <p:embed/>
                  <p:pic>
                    <p:nvPicPr>
                      <p:cNvPr id="4" name="オブジェクト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2046627"/>
                        <a:ext cx="975602" cy="3212348"/>
                      </a:xfrm>
                      <a:prstGeom prst="rect">
                        <a:avLst/>
                      </a:prstGeom>
                      <a:solidFill>
                        <a:srgbClr val="FF0000"/>
                      </a:solidFill>
                      <a:ln>
                        <a:solidFill>
                          <a:schemeClr val="tx1"/>
                        </a:solidFill>
                      </a:ln>
                      <a:effectLst/>
                    </p:spPr>
                  </p:pic>
                </p:oleObj>
              </mc:Fallback>
            </mc:AlternateContent>
          </a:graphicData>
        </a:graphic>
      </p:graphicFrame>
      <p:sp>
        <p:nvSpPr>
          <p:cNvPr id="73" name="下矢印 4">
            <a:extLst>
              <a:ext uri="{FF2B5EF4-FFF2-40B4-BE49-F238E27FC236}">
                <a16:creationId xmlns:a16="http://schemas.microsoft.com/office/drawing/2014/main" id="{5D5BE4A7-9B6B-47C3-8B02-D6DD94BF40BC}"/>
              </a:ext>
            </a:extLst>
          </p:cNvPr>
          <p:cNvSpPr/>
          <p:nvPr/>
        </p:nvSpPr>
        <p:spPr>
          <a:xfrm rot="17048619">
            <a:off x="969487" y="2922740"/>
            <a:ext cx="290741" cy="113018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25E6AB8E-63F2-4035-AA7D-D04AC3470F07}"/>
              </a:ext>
            </a:extLst>
          </p:cNvPr>
          <p:cNvPicPr>
            <a:picLocks noChangeAspect="1"/>
          </p:cNvPicPr>
          <p:nvPr/>
        </p:nvPicPr>
        <p:blipFill>
          <a:blip r:embed="rId7"/>
          <a:stretch>
            <a:fillRect/>
          </a:stretch>
        </p:blipFill>
        <p:spPr>
          <a:xfrm>
            <a:off x="1233821" y="3006421"/>
            <a:ext cx="2041948" cy="2206523"/>
          </a:xfrm>
          <a:prstGeom prst="rect">
            <a:avLst/>
          </a:prstGeom>
        </p:spPr>
      </p:pic>
      <p:pic>
        <p:nvPicPr>
          <p:cNvPr id="76" name="Picture 12">
            <a:extLst>
              <a:ext uri="{FF2B5EF4-FFF2-40B4-BE49-F238E27FC236}">
                <a16:creationId xmlns:a16="http://schemas.microsoft.com/office/drawing/2014/main" id="{AF743D9A-BB5B-418F-9992-8F58495C462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18571" y="2247245"/>
            <a:ext cx="1788795" cy="124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オブジェクト 4">
            <a:extLst>
              <a:ext uri="{FF2B5EF4-FFF2-40B4-BE49-F238E27FC236}">
                <a16:creationId xmlns:a16="http://schemas.microsoft.com/office/drawing/2014/main" id="{1B4AAF73-A3B5-487D-8A6D-E6D0147AE054}"/>
              </a:ext>
            </a:extLst>
          </p:cNvPr>
          <p:cNvGraphicFramePr>
            <a:graphicFrameLocks noChangeAspect="1"/>
          </p:cNvGraphicFramePr>
          <p:nvPr>
            <p:extLst>
              <p:ext uri="{D42A27DB-BD31-4B8C-83A1-F6EECF244321}">
                <p14:modId xmlns:p14="http://schemas.microsoft.com/office/powerpoint/2010/main" val="1020198586"/>
              </p:ext>
            </p:extLst>
          </p:nvPr>
        </p:nvGraphicFramePr>
        <p:xfrm>
          <a:off x="4808032" y="2737862"/>
          <a:ext cx="733241" cy="301533"/>
        </p:xfrm>
        <a:graphic>
          <a:graphicData uri="http://schemas.openxmlformats.org/presentationml/2006/ole">
            <mc:AlternateContent xmlns:mc="http://schemas.openxmlformats.org/markup-compatibility/2006">
              <mc:Choice xmlns:v="urn:schemas-microsoft-com:vml" Requires="v">
                <p:oleObj spid="_x0000_s6208" name="Equation" r:id="rId9" imgW="1583398" imgH="650903" progId="Equation.DSMT4">
                  <p:embed/>
                </p:oleObj>
              </mc:Choice>
              <mc:Fallback>
                <p:oleObj name="Equation" r:id="rId9" imgW="1583398" imgH="650903" progId="Equation.DSMT4">
                  <p:embed/>
                  <p:pic>
                    <p:nvPicPr>
                      <p:cNvPr id="0" name=""/>
                      <p:cNvPicPr/>
                      <p:nvPr/>
                    </p:nvPicPr>
                    <p:blipFill>
                      <a:blip r:embed="rId10"/>
                      <a:stretch>
                        <a:fillRect/>
                      </a:stretch>
                    </p:blipFill>
                    <p:spPr>
                      <a:xfrm>
                        <a:off x="4808032" y="2737862"/>
                        <a:ext cx="733241" cy="301533"/>
                      </a:xfrm>
                      <a:prstGeom prst="rect">
                        <a:avLst/>
                      </a:prstGeom>
                    </p:spPr>
                  </p:pic>
                </p:oleObj>
              </mc:Fallback>
            </mc:AlternateContent>
          </a:graphicData>
        </a:graphic>
      </p:graphicFrame>
      <p:sp>
        <p:nvSpPr>
          <p:cNvPr id="79" name="Text Box 21">
            <a:extLst>
              <a:ext uri="{FF2B5EF4-FFF2-40B4-BE49-F238E27FC236}">
                <a16:creationId xmlns:a16="http://schemas.microsoft.com/office/drawing/2014/main" id="{FD5E3615-6B5F-426C-A66D-6CA6C380DEC6}"/>
              </a:ext>
            </a:extLst>
          </p:cNvPr>
          <p:cNvSpPr txBox="1">
            <a:spLocks noChangeArrowheads="1"/>
          </p:cNvSpPr>
          <p:nvPr/>
        </p:nvSpPr>
        <p:spPr bwMode="auto">
          <a:xfrm>
            <a:off x="2466574" y="1926088"/>
            <a:ext cx="25193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lgn="ctr" fontAlgn="ctr"/>
            <a:r>
              <a:rPr lang="ja-JP" altLang="en-US" dirty="0">
                <a:latin typeface="Meiryo UI" panose="020B0604030504040204" pitchFamily="50" charset="-128"/>
                <a:ea typeface="Meiryo UI" panose="020B0604030504040204" pitchFamily="50" charset="-128"/>
              </a:rPr>
              <a:t>定電流法</a:t>
            </a:r>
            <a:endParaRPr lang="ja-JP" altLang="ja-JP" dirty="0">
              <a:latin typeface="Meiryo UI" panose="020B0604030504040204" pitchFamily="50" charset="-128"/>
              <a:ea typeface="Meiryo UI" panose="020B0604030504040204" pitchFamily="50" charset="-128"/>
            </a:endParaRPr>
          </a:p>
        </p:txBody>
      </p:sp>
      <p:sp>
        <p:nvSpPr>
          <p:cNvPr id="80" name="Text Box 21">
            <a:extLst>
              <a:ext uri="{FF2B5EF4-FFF2-40B4-BE49-F238E27FC236}">
                <a16:creationId xmlns:a16="http://schemas.microsoft.com/office/drawing/2014/main" id="{14CD5EF9-2965-4482-9C3D-A164ED185546}"/>
              </a:ext>
            </a:extLst>
          </p:cNvPr>
          <p:cNvSpPr txBox="1">
            <a:spLocks noChangeArrowheads="1"/>
          </p:cNvSpPr>
          <p:nvPr/>
        </p:nvSpPr>
        <p:spPr bwMode="auto">
          <a:xfrm>
            <a:off x="2466573" y="3536097"/>
            <a:ext cx="251936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lgn="ctr" fontAlgn="ctr"/>
            <a:r>
              <a:rPr lang="ja-JP" altLang="en-US" sz="1200" dirty="0">
                <a:latin typeface="Meiryo UI" panose="020B0604030504040204" pitchFamily="50" charset="-128"/>
                <a:ea typeface="Meiryo UI" panose="020B0604030504040204" pitchFamily="50" charset="-128"/>
              </a:rPr>
              <a:t>高精度に多点計測が可能</a:t>
            </a:r>
            <a:endParaRPr lang="ja-JP" altLang="ja-JP" sz="1200" dirty="0">
              <a:latin typeface="Meiryo UI" panose="020B0604030504040204" pitchFamily="50" charset="-128"/>
              <a:ea typeface="Meiryo UI" panose="020B0604030504040204" pitchFamily="50" charset="-128"/>
            </a:endParaRPr>
          </a:p>
        </p:txBody>
      </p:sp>
      <p:pic>
        <p:nvPicPr>
          <p:cNvPr id="81" name="Picture 18">
            <a:extLst>
              <a:ext uri="{FF2B5EF4-FFF2-40B4-BE49-F238E27FC236}">
                <a16:creationId xmlns:a16="http://schemas.microsoft.com/office/drawing/2014/main" id="{20F2B2FD-356A-4AD2-93E1-2C8C285026F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12594" y="3827169"/>
            <a:ext cx="1658840" cy="16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17">
            <a:extLst>
              <a:ext uri="{FF2B5EF4-FFF2-40B4-BE49-F238E27FC236}">
                <a16:creationId xmlns:a16="http://schemas.microsoft.com/office/drawing/2014/main" id="{2ACB3FBB-CCAC-40C8-80C9-9BAB60FD03D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89458" y="2000792"/>
            <a:ext cx="2048436" cy="170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13">
            <a:extLst>
              <a:ext uri="{FF2B5EF4-FFF2-40B4-BE49-F238E27FC236}">
                <a16:creationId xmlns:a16="http://schemas.microsoft.com/office/drawing/2014/main" id="{8561E2D2-90DC-4229-93F5-1621D639C09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55074" y="3536097"/>
            <a:ext cx="2116751" cy="1873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メディア3 - セグメント1(00_00_00.000-00_00_09.292)">
            <a:hlinkClick r:id="" action="ppaction://media"/>
            <a:extLst>
              <a:ext uri="{FF2B5EF4-FFF2-40B4-BE49-F238E27FC236}">
                <a16:creationId xmlns:a16="http://schemas.microsoft.com/office/drawing/2014/main" id="{D5EFB4DC-B4F0-4AD7-A368-4D5DA183768F}"/>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4"/>
          <a:srcRect l="37461" t="21965" r="43175" b="25143"/>
          <a:stretch/>
        </p:blipFill>
        <p:spPr>
          <a:xfrm>
            <a:off x="1308185" y="1674881"/>
            <a:ext cx="680769" cy="1394554"/>
          </a:xfrm>
          <a:prstGeom prst="rect">
            <a:avLst/>
          </a:prstGeom>
        </p:spPr>
      </p:pic>
    </p:spTree>
    <p:extLst>
      <p:ext uri="{BB962C8B-B14F-4D97-AF65-F5344CB8AC3E}">
        <p14:creationId xmlns:p14="http://schemas.microsoft.com/office/powerpoint/2010/main" val="379876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テーマ">
  <a:themeElements>
    <a:clrScheme name="ウェーブ">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キュート">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ウェーブ">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Book Antiqua"/>
        <a:ea typeface="メイリオ"/>
        <a:cs typeface=""/>
      </a:majorFont>
      <a:minorFont>
        <a:latin typeface="Calibr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19915</TotalTime>
  <Words>1643</Words>
  <Application>Microsoft Office PowerPoint</Application>
  <PresentationFormat>画面に合わせる (4:3)</PresentationFormat>
  <Paragraphs>231</Paragraphs>
  <Slides>17</Slides>
  <Notes>3</Notes>
  <HiddenSlides>0</HiddenSlides>
  <MMClips>4</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3</vt:i4>
      </vt:variant>
      <vt:variant>
        <vt:lpstr>スライド タイトル</vt:lpstr>
      </vt:variant>
      <vt:variant>
        <vt:i4>17</vt:i4>
      </vt:variant>
    </vt:vector>
  </HeadingPairs>
  <TitlesOfParts>
    <vt:vector size="29" baseType="lpstr">
      <vt:lpstr>HGSｺﾞｼｯｸM</vt:lpstr>
      <vt:lpstr>HG丸ｺﾞｼｯｸM-PRO</vt:lpstr>
      <vt:lpstr>Meiryo UI</vt:lpstr>
      <vt:lpstr>Arial</vt:lpstr>
      <vt:lpstr>Calibri</vt:lpstr>
      <vt:lpstr>Times New Roman</vt:lpstr>
      <vt:lpstr>Trebuchet MS</vt:lpstr>
      <vt:lpstr>Wingdings</vt:lpstr>
      <vt:lpstr>Office ​​テーマ</vt:lpstr>
      <vt:lpstr>CorelDRAW</vt:lpstr>
      <vt:lpstr>Image</vt:lpstr>
      <vt:lpstr>Equation</vt:lpstr>
      <vt:lpstr>熱エネルギー変換工学 研究テーマ紹介</vt:lpstr>
      <vt:lpstr>熱エネルギー変換工学研究室</vt:lpstr>
      <vt:lpstr>研究テーマの特徴</vt:lpstr>
      <vt:lpstr>研究テーマ（森）</vt:lpstr>
      <vt:lpstr>沸騰冷却の特性（大気圧・水）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研究テーマ（濱本）</vt:lpstr>
      <vt:lpstr>PowerPoint プレゼンテーション</vt:lpstr>
      <vt:lpstr>PowerPoint プレゼンテーション</vt:lpstr>
      <vt:lpstr>PowerPoint プレゼンテーション</vt:lpstr>
      <vt:lpstr>最近の就職先</vt:lpstr>
      <vt:lpstr>研究室内レクレーション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nakaow</dc:creator>
  <cp:lastModifiedBy>MORI SHOJI</cp:lastModifiedBy>
  <cp:revision>531</cp:revision>
  <cp:lastPrinted>2020-04-20T22:47:47Z</cp:lastPrinted>
  <dcterms:created xsi:type="dcterms:W3CDTF">2012-08-02T02:45:07Z</dcterms:created>
  <dcterms:modified xsi:type="dcterms:W3CDTF">2021-03-04T23:02:42Z</dcterms:modified>
</cp:coreProperties>
</file>